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Lst>
  <p:notesMasterIdLst>
    <p:notesMasterId r:id="rId15"/>
  </p:notesMasterIdLst>
  <p:sldIdLst>
    <p:sldId id="258" r:id="rId2"/>
    <p:sldId id="259" r:id="rId3"/>
    <p:sldId id="261" r:id="rId4"/>
    <p:sldId id="498" r:id="rId5"/>
    <p:sldId id="499" r:id="rId6"/>
    <p:sldId id="502" r:id="rId7"/>
    <p:sldId id="503" r:id="rId8"/>
    <p:sldId id="504" r:id="rId9"/>
    <p:sldId id="505" r:id="rId10"/>
    <p:sldId id="506" r:id="rId11"/>
    <p:sldId id="507" r:id="rId12"/>
    <p:sldId id="508" r:id="rId13"/>
    <p:sldId id="284"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C048DFA-E6F9-9F4F-9DB1-604C8E7A1C1F}">
          <p14:sldIdLst>
            <p14:sldId id="258"/>
            <p14:sldId id="259"/>
            <p14:sldId id="261"/>
            <p14:sldId id="498"/>
            <p14:sldId id="499"/>
            <p14:sldId id="502"/>
            <p14:sldId id="503"/>
            <p14:sldId id="504"/>
            <p14:sldId id="505"/>
            <p14:sldId id="506"/>
            <p14:sldId id="507"/>
            <p14:sldId id="508"/>
            <p14:sldId id="284"/>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275" autoAdjust="0"/>
    <p:restoredTop sz="82187" autoAdjust="0"/>
  </p:normalViewPr>
  <p:slideViewPr>
    <p:cSldViewPr snapToGrid="0" snapToObjects="1">
      <p:cViewPr varScale="1">
        <p:scale>
          <a:sx n="92" d="100"/>
          <a:sy n="92" d="100"/>
        </p:scale>
        <p:origin x="1760" y="168"/>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2042"/>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g>
</file>

<file path=ppt/media/image3.jp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A3E57C-7A75-4E1B-9C9D-A97DC44D4172}" type="datetimeFigureOut">
              <a:rPr lang="en-GB" smtClean="0"/>
              <a:t>26/01/2024</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93E0B1-0C21-4B1F-9036-D8F2F0729156}" type="slidenum">
              <a:rPr lang="en-GB" smtClean="0"/>
              <a:t>‹#›</a:t>
            </a:fld>
            <a:endParaRPr lang="en-GB"/>
          </a:p>
        </p:txBody>
      </p:sp>
    </p:spTree>
    <p:extLst>
      <p:ext uri="{BB962C8B-B14F-4D97-AF65-F5344CB8AC3E}">
        <p14:creationId xmlns:p14="http://schemas.microsoft.com/office/powerpoint/2010/main" val="9183470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6F46960-5967-5840-B330-2ECD3C492CCD}"/>
              </a:ext>
            </a:extLst>
          </p:cNvPr>
          <p:cNvPicPr>
            <a:picLocks noChangeAspect="1"/>
          </p:cNvPicPr>
          <p:nvPr userDrawn="1"/>
        </p:nvPicPr>
        <p:blipFill>
          <a:blip r:embed="rId2"/>
          <a:stretch>
            <a:fillRect/>
          </a:stretch>
        </p:blipFill>
        <p:spPr>
          <a:xfrm>
            <a:off x="0" y="1608"/>
            <a:ext cx="9142570" cy="6856392"/>
          </a:xfrm>
          <a:prstGeom prst="rect">
            <a:avLst/>
          </a:prstGeom>
        </p:spPr>
      </p:pic>
    </p:spTree>
    <p:extLst>
      <p:ext uri="{BB962C8B-B14F-4D97-AF65-F5344CB8AC3E}">
        <p14:creationId xmlns:p14="http://schemas.microsoft.com/office/powerpoint/2010/main" val="38560599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75DD430-9727-C844-A598-26063C75DEDD}"/>
              </a:ext>
            </a:extLst>
          </p:cNvPr>
          <p:cNvPicPr>
            <a:picLocks noChangeAspect="1"/>
          </p:cNvPicPr>
          <p:nvPr userDrawn="1"/>
        </p:nvPicPr>
        <p:blipFill>
          <a:blip r:embed="rId2"/>
          <a:stretch>
            <a:fillRect/>
          </a:stretch>
        </p:blipFill>
        <p:spPr>
          <a:xfrm>
            <a:off x="1430" y="1609"/>
            <a:ext cx="9142570" cy="6856391"/>
          </a:xfrm>
          <a:prstGeom prst="rect">
            <a:avLst/>
          </a:prstGeom>
        </p:spPr>
      </p:pic>
    </p:spTree>
    <p:extLst>
      <p:ext uri="{BB962C8B-B14F-4D97-AF65-F5344CB8AC3E}">
        <p14:creationId xmlns:p14="http://schemas.microsoft.com/office/powerpoint/2010/main" val="20185040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4E27B-905F-8D4A-843C-3474D8580484}"/>
              </a:ext>
            </a:extLst>
          </p:cNvPr>
          <p:cNvSpPr>
            <a:spLocks noGrp="1"/>
          </p:cNvSpPr>
          <p:nvPr>
            <p:ph type="title"/>
          </p:nvPr>
        </p:nvSpPr>
        <p:spPr>
          <a:xfrm>
            <a:off x="628650" y="365125"/>
            <a:ext cx="7886700" cy="1325563"/>
          </a:xfrm>
          <a:prstGeom prst="rect">
            <a:avLst/>
          </a:prstGeom>
        </p:spPr>
        <p:txBody>
          <a:bodyPr/>
          <a:lstStyle/>
          <a:p>
            <a:r>
              <a:rPr lang="en-US"/>
              <a:t>Click to edit Master title style</a:t>
            </a:r>
          </a:p>
        </p:txBody>
      </p:sp>
      <p:pic>
        <p:nvPicPr>
          <p:cNvPr id="3" name="Picture 2">
            <a:extLst>
              <a:ext uri="{FF2B5EF4-FFF2-40B4-BE49-F238E27FC236}">
                <a16:creationId xmlns:a16="http://schemas.microsoft.com/office/drawing/2014/main" id="{256C56AE-3A23-1C42-844F-6CF0A6D9248F}"/>
              </a:ext>
            </a:extLst>
          </p:cNvPr>
          <p:cNvPicPr>
            <a:picLocks noChangeAspect="1"/>
          </p:cNvPicPr>
          <p:nvPr userDrawn="1"/>
        </p:nvPicPr>
        <p:blipFill>
          <a:blip r:embed="rId2"/>
          <a:stretch>
            <a:fillRect/>
          </a:stretch>
        </p:blipFill>
        <p:spPr>
          <a:xfrm>
            <a:off x="1430" y="1609"/>
            <a:ext cx="9142570" cy="6856391"/>
          </a:xfrm>
          <a:prstGeom prst="rect">
            <a:avLst/>
          </a:prstGeom>
        </p:spPr>
      </p:pic>
      <p:sp>
        <p:nvSpPr>
          <p:cNvPr id="4" name="Title Placeholder 1">
            <a:extLst>
              <a:ext uri="{FF2B5EF4-FFF2-40B4-BE49-F238E27FC236}">
                <a16:creationId xmlns:a16="http://schemas.microsoft.com/office/drawing/2014/main" id="{04403AFC-BAD3-6842-84A1-706291FF1B09}"/>
              </a:ext>
            </a:extLst>
          </p:cNvPr>
          <p:cNvSpPr txBox="1">
            <a:spLocks/>
          </p:cNvSpPr>
          <p:nvPr userDrawn="1"/>
        </p:nvSpPr>
        <p:spPr>
          <a:xfrm>
            <a:off x="515438" y="817971"/>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Click to edit Master title style</a:t>
            </a:r>
          </a:p>
        </p:txBody>
      </p:sp>
      <p:sp>
        <p:nvSpPr>
          <p:cNvPr id="5" name="Text Placeholder 2">
            <a:extLst>
              <a:ext uri="{FF2B5EF4-FFF2-40B4-BE49-F238E27FC236}">
                <a16:creationId xmlns:a16="http://schemas.microsoft.com/office/drawing/2014/main" id="{88E6AF9C-A5C0-3B4D-AE1C-1AB44F07258F}"/>
              </a:ext>
            </a:extLst>
          </p:cNvPr>
          <p:cNvSpPr>
            <a:spLocks noGrp="1"/>
          </p:cNvSpPr>
          <p:nvPr>
            <p:ph idx="1"/>
          </p:nvPr>
        </p:nvSpPr>
        <p:spPr>
          <a:xfrm>
            <a:off x="628650" y="1924413"/>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99990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E49F9821-70B3-4328-A350-80CCB20B9BC6}" type="datetimeFigureOut">
              <a:rPr lang="en-US" smtClean="0"/>
              <a:pPr/>
              <a:t>1/26/24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5811D78-A4CE-4E8D-8E38-CF9315FA1603}" type="slidenum">
              <a:rPr lang="en-US" smtClean="0"/>
              <a:pPr/>
              <a:t>‹#›</a:t>
            </a:fld>
            <a:endParaRPr lang="en-US"/>
          </a:p>
        </p:txBody>
      </p:sp>
      <p:sp>
        <p:nvSpPr>
          <p:cNvPr id="7" name="Title 6"/>
          <p:cNvSpPr>
            <a:spLocks noGrp="1"/>
          </p:cNvSpPr>
          <p:nvPr>
            <p:ph type="title"/>
          </p:nvPr>
        </p:nvSpPr>
        <p:spPr/>
        <p:txBody>
          <a:bodyPr rtlCol="0"/>
          <a:lstStyle/>
          <a:p>
            <a:r>
              <a:rPr kumimoji="0" lang="en-US"/>
              <a:t>Click to edit Master title style</a:t>
            </a:r>
          </a:p>
        </p:txBody>
      </p:sp>
    </p:spTree>
    <p:extLst>
      <p:ext uri="{BB962C8B-B14F-4D97-AF65-F5344CB8AC3E}">
        <p14:creationId xmlns:p14="http://schemas.microsoft.com/office/powerpoint/2010/main" val="718844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Rectangle 4">
            <a:extLst>
              <a:ext uri="{FF2B5EF4-FFF2-40B4-BE49-F238E27FC236}">
                <a16:creationId xmlns:a16="http://schemas.microsoft.com/office/drawing/2014/main" id="{442E2965-B75C-DEB4-7D32-17FA582F54F1}"/>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C8F745B4-25BB-E73F-BDDE-EAD45F9B3A82}"/>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ECD87FDD-C385-EDB2-F52A-4D5B201B14BF}"/>
              </a:ext>
            </a:extLst>
          </p:cNvPr>
          <p:cNvSpPr>
            <a:spLocks noGrp="1" noChangeArrowheads="1"/>
          </p:cNvSpPr>
          <p:nvPr>
            <p:ph type="sldNum" sz="quarter" idx="12"/>
          </p:nvPr>
        </p:nvSpPr>
        <p:spPr>
          <a:ln/>
        </p:spPr>
        <p:txBody>
          <a:bodyPr/>
          <a:lstStyle>
            <a:lvl1pPr>
              <a:defRPr/>
            </a:lvl1pPr>
          </a:lstStyle>
          <a:p>
            <a:fld id="{DF35FA02-3CF5-E143-B23D-405388B8D993}" type="slidenum">
              <a:rPr lang="en-US" altLang="en-US"/>
              <a:pPr/>
              <a:t>‹#›</a:t>
            </a:fld>
            <a:endParaRPr lang="en-US" altLang="en-US"/>
          </a:p>
        </p:txBody>
      </p:sp>
    </p:spTree>
    <p:extLst>
      <p:ext uri="{BB962C8B-B14F-4D97-AF65-F5344CB8AC3E}">
        <p14:creationId xmlns:p14="http://schemas.microsoft.com/office/powerpoint/2010/main" val="2406883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11"/>
        <p:cNvGrpSpPr/>
        <p:nvPr/>
      </p:nvGrpSpPr>
      <p:grpSpPr>
        <a:xfrm>
          <a:off x="0" y="0"/>
          <a:ext cx="0" cy="0"/>
          <a:chOff x="0" y="0"/>
          <a:chExt cx="0" cy="0"/>
        </a:xfrm>
      </p:grpSpPr>
      <p:sp>
        <p:nvSpPr>
          <p:cNvPr id="12" name="Google Shape;12;p3"/>
          <p:cNvSpPr txBox="1">
            <a:spLocks noGrp="1"/>
          </p:cNvSpPr>
          <p:nvPr>
            <p:ph type="body" idx="1"/>
          </p:nvPr>
        </p:nvSpPr>
        <p:spPr>
          <a:xfrm>
            <a:off x="615137" y="1045411"/>
            <a:ext cx="7758113" cy="246221"/>
          </a:xfrm>
          <a:prstGeom prst="rect">
            <a:avLst/>
          </a:prstGeom>
          <a:noFill/>
          <a:ln>
            <a:noFill/>
          </a:ln>
        </p:spPr>
        <p:txBody>
          <a:bodyPr spcFirstLastPara="1" wrap="square" lIns="0" tIns="0" rIns="0" bIns="0" anchor="t" anchorCtr="0"/>
          <a:lstStyle>
            <a:lvl1pPr marL="171446" marR="0" lvl="0" indent="-85723" algn="l" rtl="0">
              <a:lnSpc>
                <a:spcPct val="100000"/>
              </a:lnSpc>
              <a:spcBef>
                <a:spcPts val="0"/>
              </a:spcBef>
              <a:spcAft>
                <a:spcPts val="0"/>
              </a:spcAft>
              <a:buClr>
                <a:schemeClr val="dk2"/>
              </a:buClr>
              <a:buSzPts val="3200"/>
              <a:buFont typeface="Arial"/>
              <a:buNone/>
              <a:defRPr sz="1350" b="0" i="0" u="none" strike="noStrike" cap="none">
                <a:solidFill>
                  <a:schemeClr val="dk2"/>
                </a:solidFill>
                <a:latin typeface="Montserrat Medium" panose="00000600000000000000" pitchFamily="50" charset="0"/>
                <a:ea typeface="Montserrat Medium" panose="00000600000000000000" pitchFamily="50" charset="0"/>
                <a:cs typeface="Montserrat Medium" panose="00000600000000000000" pitchFamily="50" charset="0"/>
                <a:sym typeface="Lato Light"/>
              </a:defRPr>
            </a:lvl1pPr>
            <a:lvl2pPr marL="342892" marR="0" lvl="1" indent="-85723" algn="l" rtl="0">
              <a:lnSpc>
                <a:spcPct val="90000"/>
              </a:lnSpc>
              <a:spcBef>
                <a:spcPts val="375"/>
              </a:spcBef>
              <a:spcAft>
                <a:spcPts val="0"/>
              </a:spcAft>
              <a:buClr>
                <a:schemeClr val="dk1"/>
              </a:buClr>
              <a:buSzPts val="2400"/>
              <a:buFont typeface="Arial"/>
              <a:buNone/>
              <a:defRPr sz="900" b="0" i="0" u="none" strike="noStrike" cap="none">
                <a:solidFill>
                  <a:schemeClr val="dk1"/>
                </a:solidFill>
                <a:latin typeface="Lato"/>
                <a:ea typeface="Lato"/>
                <a:cs typeface="Lato"/>
                <a:sym typeface="Lato"/>
              </a:defRPr>
            </a:lvl2pPr>
            <a:lvl3pPr marL="514337" marR="0" lvl="2" indent="-85723" algn="l" rtl="0">
              <a:lnSpc>
                <a:spcPct val="90000"/>
              </a:lnSpc>
              <a:spcBef>
                <a:spcPts val="375"/>
              </a:spcBef>
              <a:spcAft>
                <a:spcPts val="0"/>
              </a:spcAft>
              <a:buClr>
                <a:schemeClr val="dk1"/>
              </a:buClr>
              <a:buSzPts val="2400"/>
              <a:buFont typeface="Arial"/>
              <a:buNone/>
              <a:defRPr sz="900" b="0" i="0" u="none" strike="noStrike" cap="none">
                <a:solidFill>
                  <a:schemeClr val="dk1"/>
                </a:solidFill>
                <a:latin typeface="Lato"/>
                <a:ea typeface="Lato"/>
                <a:cs typeface="Lato"/>
                <a:sym typeface="Lato"/>
              </a:defRPr>
            </a:lvl3pPr>
            <a:lvl4pPr marL="685783" marR="0" lvl="3" indent="-85723" algn="l" rtl="0">
              <a:lnSpc>
                <a:spcPct val="90000"/>
              </a:lnSpc>
              <a:spcBef>
                <a:spcPts val="375"/>
              </a:spcBef>
              <a:spcAft>
                <a:spcPts val="0"/>
              </a:spcAft>
              <a:buClr>
                <a:schemeClr val="dk1"/>
              </a:buClr>
              <a:buSzPts val="2400"/>
              <a:buFont typeface="Arial"/>
              <a:buNone/>
              <a:defRPr sz="900" b="0" i="0" u="none" strike="noStrike" cap="none">
                <a:solidFill>
                  <a:schemeClr val="dk1"/>
                </a:solidFill>
                <a:latin typeface="Lato"/>
                <a:ea typeface="Lato"/>
                <a:cs typeface="Lato"/>
                <a:sym typeface="Lato"/>
              </a:defRPr>
            </a:lvl4pPr>
            <a:lvl5pPr marL="857228" marR="0" lvl="4" indent="-85723" algn="l" rtl="0">
              <a:lnSpc>
                <a:spcPct val="90000"/>
              </a:lnSpc>
              <a:spcBef>
                <a:spcPts val="375"/>
              </a:spcBef>
              <a:spcAft>
                <a:spcPts val="0"/>
              </a:spcAft>
              <a:buClr>
                <a:schemeClr val="dk1"/>
              </a:buClr>
              <a:buSzPts val="2400"/>
              <a:buFont typeface="Arial"/>
              <a:buNone/>
              <a:defRPr sz="900" b="0" i="0" u="none" strike="noStrike" cap="none">
                <a:solidFill>
                  <a:schemeClr val="dk1"/>
                </a:solidFill>
                <a:latin typeface="Lato"/>
                <a:ea typeface="Lato"/>
                <a:cs typeface="Lato"/>
                <a:sym typeface="Lato"/>
              </a:defRPr>
            </a:lvl5pPr>
            <a:lvl6pPr marL="1028675" marR="0" lvl="5" indent="-171446" algn="l" rtl="0">
              <a:lnSpc>
                <a:spcPct val="90000"/>
              </a:lnSpc>
              <a:spcBef>
                <a:spcPts val="375"/>
              </a:spcBef>
              <a:spcAft>
                <a:spcPts val="0"/>
              </a:spcAft>
              <a:buClr>
                <a:schemeClr val="dk1"/>
              </a:buClr>
              <a:buSzPts val="3600"/>
              <a:buFont typeface="Arial"/>
              <a:buChar char="•"/>
              <a:defRPr sz="1350" b="0" i="0" u="none" strike="noStrike" cap="none">
                <a:solidFill>
                  <a:schemeClr val="dk1"/>
                </a:solidFill>
                <a:latin typeface="Calibri"/>
                <a:ea typeface="Calibri"/>
                <a:cs typeface="Calibri"/>
                <a:sym typeface="Calibri"/>
              </a:defRPr>
            </a:lvl6pPr>
            <a:lvl7pPr marL="1200120" marR="0" lvl="6" indent="-171446" algn="l" rtl="0">
              <a:lnSpc>
                <a:spcPct val="90000"/>
              </a:lnSpc>
              <a:spcBef>
                <a:spcPts val="375"/>
              </a:spcBef>
              <a:spcAft>
                <a:spcPts val="0"/>
              </a:spcAft>
              <a:buClr>
                <a:schemeClr val="dk1"/>
              </a:buClr>
              <a:buSzPts val="3600"/>
              <a:buFont typeface="Arial"/>
              <a:buChar char="•"/>
              <a:defRPr sz="1350" b="0" i="0" u="none" strike="noStrike" cap="none">
                <a:solidFill>
                  <a:schemeClr val="dk1"/>
                </a:solidFill>
                <a:latin typeface="Calibri"/>
                <a:ea typeface="Calibri"/>
                <a:cs typeface="Calibri"/>
                <a:sym typeface="Calibri"/>
              </a:defRPr>
            </a:lvl7pPr>
            <a:lvl8pPr marL="1371566" marR="0" lvl="7" indent="-171446" algn="l" rtl="0">
              <a:lnSpc>
                <a:spcPct val="90000"/>
              </a:lnSpc>
              <a:spcBef>
                <a:spcPts val="375"/>
              </a:spcBef>
              <a:spcAft>
                <a:spcPts val="0"/>
              </a:spcAft>
              <a:buClr>
                <a:schemeClr val="dk1"/>
              </a:buClr>
              <a:buSzPts val="3600"/>
              <a:buFont typeface="Arial"/>
              <a:buChar char="•"/>
              <a:defRPr sz="1350" b="0" i="0" u="none" strike="noStrike" cap="none">
                <a:solidFill>
                  <a:schemeClr val="dk1"/>
                </a:solidFill>
                <a:latin typeface="Calibri"/>
                <a:ea typeface="Calibri"/>
                <a:cs typeface="Calibri"/>
                <a:sym typeface="Calibri"/>
              </a:defRPr>
            </a:lvl8pPr>
            <a:lvl9pPr marL="1543012" marR="0" lvl="8" indent="-171446" algn="l" rtl="0">
              <a:lnSpc>
                <a:spcPct val="90000"/>
              </a:lnSpc>
              <a:spcBef>
                <a:spcPts val="375"/>
              </a:spcBef>
              <a:spcAft>
                <a:spcPts val="0"/>
              </a:spcAft>
              <a:buClr>
                <a:schemeClr val="dk1"/>
              </a:buClr>
              <a:buSzPts val="3600"/>
              <a:buFont typeface="Arial"/>
              <a:buChar char="•"/>
              <a:defRPr sz="1350" b="0" i="0" u="none" strike="noStrike" cap="none">
                <a:solidFill>
                  <a:schemeClr val="dk1"/>
                </a:solidFill>
                <a:latin typeface="Calibri"/>
                <a:ea typeface="Calibri"/>
                <a:cs typeface="Calibri"/>
                <a:sym typeface="Calibri"/>
              </a:defRPr>
            </a:lvl9pPr>
          </a:lstStyle>
          <a:p>
            <a:endParaRPr dirty="0"/>
          </a:p>
        </p:txBody>
      </p:sp>
      <p:sp>
        <p:nvSpPr>
          <p:cNvPr id="14" name="Google Shape;14;p3"/>
          <p:cNvSpPr txBox="1">
            <a:spLocks noGrp="1"/>
          </p:cNvSpPr>
          <p:nvPr>
            <p:ph type="title"/>
          </p:nvPr>
        </p:nvSpPr>
        <p:spPr>
          <a:xfrm>
            <a:off x="615137" y="361951"/>
            <a:ext cx="7758113" cy="677108"/>
          </a:xfrm>
          <a:prstGeom prst="rect">
            <a:avLst/>
          </a:prstGeom>
          <a:noFill/>
          <a:ln>
            <a:noFill/>
          </a:ln>
        </p:spPr>
        <p:txBody>
          <a:bodyPr spcFirstLastPara="1" wrap="square" lIns="0" tIns="0" rIns="0" bIns="0" anchor="t" anchorCtr="0"/>
          <a:lstStyle>
            <a:lvl1pPr marR="0" lvl="0" algn="l" rtl="0">
              <a:lnSpc>
                <a:spcPct val="100000"/>
              </a:lnSpc>
              <a:spcBef>
                <a:spcPts val="0"/>
              </a:spcBef>
              <a:spcAft>
                <a:spcPts val="0"/>
              </a:spcAft>
              <a:buClr>
                <a:schemeClr val="dk2"/>
              </a:buClr>
              <a:buSzPts val="8800"/>
              <a:buFont typeface="Lato"/>
              <a:buNone/>
              <a:defRPr sz="3300" b="1" i="0" u="none" strike="noStrike" cap="none">
                <a:solidFill>
                  <a:schemeClr val="dk2"/>
                </a:solidFill>
                <a:latin typeface="Montserrat" panose="02000505000000020004" pitchFamily="2" charset="0"/>
                <a:ea typeface="Montserrat" panose="02000505000000020004" pitchFamily="2" charset="0"/>
                <a:cs typeface="Montserrat" panose="02000505000000020004" pitchFamily="2" charset="0"/>
                <a:sym typeface="Lato"/>
              </a:defRPr>
            </a:lvl1pPr>
            <a:lvl2pPr lvl="1">
              <a:spcBef>
                <a:spcPts val="0"/>
              </a:spcBef>
              <a:spcAft>
                <a:spcPts val="0"/>
              </a:spcAft>
              <a:buSzPts val="1400"/>
              <a:buNone/>
              <a:defRPr sz="675"/>
            </a:lvl2pPr>
            <a:lvl3pPr lvl="2">
              <a:spcBef>
                <a:spcPts val="0"/>
              </a:spcBef>
              <a:spcAft>
                <a:spcPts val="0"/>
              </a:spcAft>
              <a:buSzPts val="1400"/>
              <a:buNone/>
              <a:defRPr sz="675"/>
            </a:lvl3pPr>
            <a:lvl4pPr lvl="3">
              <a:spcBef>
                <a:spcPts val="0"/>
              </a:spcBef>
              <a:spcAft>
                <a:spcPts val="0"/>
              </a:spcAft>
              <a:buSzPts val="1400"/>
              <a:buNone/>
              <a:defRPr sz="675"/>
            </a:lvl4pPr>
            <a:lvl5pPr lvl="4">
              <a:spcBef>
                <a:spcPts val="0"/>
              </a:spcBef>
              <a:spcAft>
                <a:spcPts val="0"/>
              </a:spcAft>
              <a:buSzPts val="1400"/>
              <a:buNone/>
              <a:defRPr sz="675"/>
            </a:lvl5pPr>
            <a:lvl6pPr lvl="5">
              <a:spcBef>
                <a:spcPts val="0"/>
              </a:spcBef>
              <a:spcAft>
                <a:spcPts val="0"/>
              </a:spcAft>
              <a:buSzPts val="1400"/>
              <a:buNone/>
              <a:defRPr sz="675"/>
            </a:lvl6pPr>
            <a:lvl7pPr lvl="6">
              <a:spcBef>
                <a:spcPts val="0"/>
              </a:spcBef>
              <a:spcAft>
                <a:spcPts val="0"/>
              </a:spcAft>
              <a:buSzPts val="1400"/>
              <a:buNone/>
              <a:defRPr sz="675"/>
            </a:lvl7pPr>
            <a:lvl8pPr lvl="7">
              <a:spcBef>
                <a:spcPts val="0"/>
              </a:spcBef>
              <a:spcAft>
                <a:spcPts val="0"/>
              </a:spcAft>
              <a:buSzPts val="1400"/>
              <a:buNone/>
              <a:defRPr sz="675"/>
            </a:lvl8pPr>
            <a:lvl9pPr lvl="8">
              <a:spcBef>
                <a:spcPts val="0"/>
              </a:spcBef>
              <a:spcAft>
                <a:spcPts val="0"/>
              </a:spcAft>
              <a:buSzPts val="1400"/>
              <a:buNone/>
              <a:defRPr sz="675"/>
            </a:lvl9pPr>
          </a:lstStyle>
          <a:p>
            <a:endParaRPr dirty="0"/>
          </a:p>
        </p:txBody>
      </p:sp>
      <p:cxnSp>
        <p:nvCxnSpPr>
          <p:cNvPr id="15" name="Google Shape;15;p3"/>
          <p:cNvCxnSpPr/>
          <p:nvPr/>
        </p:nvCxnSpPr>
        <p:spPr>
          <a:xfrm>
            <a:off x="503930" y="457204"/>
            <a:ext cx="0" cy="809807"/>
          </a:xfrm>
          <a:prstGeom prst="straightConnector1">
            <a:avLst/>
          </a:prstGeom>
          <a:noFill/>
          <a:ln w="88900" cap="flat" cmpd="sng">
            <a:solidFill>
              <a:schemeClr val="accent2"/>
            </a:solidFill>
            <a:prstDash val="solid"/>
            <a:miter lim="800000"/>
            <a:headEnd type="none" w="sm" len="sm"/>
            <a:tailEnd type="none" w="sm" len="sm"/>
          </a:ln>
        </p:spPr>
      </p:cxnSp>
      <p:pic>
        <p:nvPicPr>
          <p:cNvPr id="3" name="Picture 2"/>
          <p:cNvPicPr>
            <a:picLocks noChangeAspect="1"/>
          </p:cNvPicPr>
          <p:nvPr userDrawn="1"/>
        </p:nvPicPr>
        <p:blipFill rotWithShape="1">
          <a:blip r:embed="rId2">
            <a:extLst>
              <a:ext uri="{28A0092B-C50C-407E-A947-70E740481C1C}">
                <a14:useLocalDpi xmlns:a14="http://schemas.microsoft.com/office/drawing/2010/main" val="0"/>
              </a:ext>
            </a:extLst>
          </a:blip>
          <a:srcRect t="88032" b="-1"/>
          <a:stretch/>
        </p:blipFill>
        <p:spPr>
          <a:xfrm>
            <a:off x="0" y="6052931"/>
            <a:ext cx="9144000" cy="805070"/>
          </a:xfrm>
          <a:prstGeom prst="rect">
            <a:avLst/>
          </a:prstGeom>
        </p:spPr>
      </p:pic>
    </p:spTree>
    <p:extLst>
      <p:ext uri="{BB962C8B-B14F-4D97-AF65-F5344CB8AC3E}">
        <p14:creationId xmlns:p14="http://schemas.microsoft.com/office/powerpoint/2010/main" val="445649923"/>
      </p:ext>
    </p:extLst>
  </p:cSld>
  <p:clrMapOvr>
    <a:masterClrMapping/>
  </p:clrMapOvr>
  <p:extLst>
    <p:ext uri="{DCECCB84-F9BA-43D5-87BE-67443E8EF086}">
      <p15:sldGuideLst xmlns:p15="http://schemas.microsoft.com/office/powerpoint/2012/main">
        <p15:guide id="1" pos="528">
          <p15:clr>
            <a:srgbClr val="FBAE40"/>
          </p15:clr>
        </p15:guide>
        <p15:guide id="2" pos="7152">
          <p15:clr>
            <a:srgbClr val="FBAE40"/>
          </p15:clr>
        </p15:guide>
        <p15:guide id="3" orient="horz" pos="4032">
          <p15:clr>
            <a:srgbClr val="FBAE40"/>
          </p15:clr>
        </p15:guide>
        <p15:guide id="4" orient="horz" pos="288">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3654782"/>
      </p:ext>
    </p:extLst>
  </p:cSld>
  <p:clrMap bg1="lt1" tx1="dk1" bg2="lt2" tx2="dk2" accent1="accent1" accent2="accent2" accent3="accent3" accent4="accent4" accent5="accent5" accent6="accent6" hlink="hlink" folHlink="folHlink"/>
  <p:sldLayoutIdLst>
    <p:sldLayoutId id="2147483664" r:id="rId1"/>
    <p:sldLayoutId id="2147483663" r:id="rId2"/>
    <p:sldLayoutId id="2147483666" r:id="rId3"/>
    <p:sldLayoutId id="2147483667" r:id="rId4"/>
    <p:sldLayoutId id="2147483669" r:id="rId5"/>
    <p:sldLayoutId id="2147483670"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5D9DC-0E2E-E441-A202-9918A6F2F6BA}"/>
              </a:ext>
            </a:extLst>
          </p:cNvPr>
          <p:cNvSpPr txBox="1">
            <a:spLocks/>
          </p:cNvSpPr>
          <p:nvPr/>
        </p:nvSpPr>
        <p:spPr>
          <a:xfrm>
            <a:off x="780891" y="2527439"/>
            <a:ext cx="7772400" cy="64601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3600" b="1" dirty="0">
                <a:solidFill>
                  <a:schemeClr val="bg1"/>
                </a:solidFill>
                <a:latin typeface="Arial" panose="020B0604020202020204" pitchFamily="34" charset="0"/>
                <a:cs typeface="Arial" panose="020B0604020202020204" pitchFamily="34" charset="0"/>
              </a:rPr>
              <a:t>Numerical Analysis</a:t>
            </a:r>
            <a:endParaRPr lang="en-GB" sz="6600" b="1" dirty="0">
              <a:solidFill>
                <a:schemeClr val="bg1"/>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A7433A97-FCB8-7341-A18D-D171B3A5AD4E}"/>
              </a:ext>
            </a:extLst>
          </p:cNvPr>
          <p:cNvSpPr txBox="1">
            <a:spLocks/>
          </p:cNvSpPr>
          <p:nvPr/>
        </p:nvSpPr>
        <p:spPr>
          <a:xfrm>
            <a:off x="598011" y="4015482"/>
            <a:ext cx="7772400" cy="649696"/>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6000" kern="1200">
                <a:solidFill>
                  <a:schemeClr val="accent6">
                    <a:lumMod val="50000"/>
                  </a:schemeClr>
                </a:solidFill>
                <a:latin typeface="Arial" panose="020B0604020202020204" pitchFamily="34" charset="0"/>
                <a:ea typeface="+mn-ea"/>
                <a:cs typeface="Arial" panose="020B0604020202020204" pitchFamily="34" charset="0"/>
              </a:defRPr>
            </a:lvl1pPr>
            <a:lvl2pPr marL="457200" indent="0" algn="ctr" defTabSz="457200" rtl="0" eaLnBrk="1" latinLnBrk="0" hangingPunct="1">
              <a:spcBef>
                <a:spcPct val="20000"/>
              </a:spcBef>
              <a:buFont typeface="Arial"/>
              <a:buNone/>
              <a:defRPr sz="2800" kern="1200">
                <a:solidFill>
                  <a:schemeClr val="tx1">
                    <a:tint val="75000"/>
                  </a:schemeClr>
                </a:solidFill>
                <a:latin typeface="Arial" panose="020B0604020202020204" pitchFamily="34" charset="0"/>
                <a:ea typeface="+mn-ea"/>
                <a:cs typeface="Arial" panose="020B0604020202020204" pitchFamily="34" charset="0"/>
              </a:defRPr>
            </a:lvl2pPr>
            <a:lvl3pPr marL="914400" indent="0" algn="ctr" defTabSz="457200" rtl="0" eaLnBrk="1" latinLnBrk="0" hangingPunct="1">
              <a:spcBef>
                <a:spcPct val="20000"/>
              </a:spcBef>
              <a:buFont typeface="Arial"/>
              <a:buNone/>
              <a:defRPr sz="2400" kern="1200">
                <a:solidFill>
                  <a:schemeClr val="tx1">
                    <a:tint val="75000"/>
                  </a:schemeClr>
                </a:solidFill>
                <a:latin typeface="Arial" panose="020B0604020202020204" pitchFamily="34" charset="0"/>
                <a:ea typeface="+mn-ea"/>
                <a:cs typeface="Arial" panose="020B0604020202020204" pitchFamily="34" charset="0"/>
              </a:defRPr>
            </a:lvl3pPr>
            <a:lvl4pPr marL="1371600" indent="0" algn="ctr" defTabSz="457200" rtl="0" eaLnBrk="1" latinLnBrk="0" hangingPunct="1">
              <a:spcBef>
                <a:spcPct val="20000"/>
              </a:spcBef>
              <a:buFont typeface="Arial"/>
              <a:buNone/>
              <a:defRPr sz="2000" kern="1200">
                <a:solidFill>
                  <a:schemeClr val="tx1">
                    <a:tint val="75000"/>
                  </a:schemeClr>
                </a:solidFill>
                <a:latin typeface="Arial" panose="020B0604020202020204" pitchFamily="34" charset="0"/>
                <a:ea typeface="+mn-ea"/>
                <a:cs typeface="Arial" panose="020B0604020202020204" pitchFamily="34" charset="0"/>
              </a:defRPr>
            </a:lvl4pPr>
            <a:lvl5pPr marL="1828800" indent="0" algn="ctr" defTabSz="457200" rtl="0" eaLnBrk="1" latinLnBrk="0" hangingPunct="1">
              <a:spcBef>
                <a:spcPct val="20000"/>
              </a:spcBef>
              <a:buFont typeface="Arial"/>
              <a:buNone/>
              <a:defRPr sz="2000" kern="1200">
                <a:solidFill>
                  <a:schemeClr val="tx1">
                    <a:tint val="75000"/>
                  </a:schemeClr>
                </a:solidFill>
                <a:latin typeface="Arial" panose="020B0604020202020204" pitchFamily="34" charset="0"/>
                <a:ea typeface="+mn-ea"/>
                <a:cs typeface="Arial" panose="020B0604020202020204" pitchFamily="34" charset="0"/>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0" marR="0" lvl="0" indent="0" algn="ctr" defTabSz="457200" rtl="0" eaLnBrk="1" fontAlgn="auto" latinLnBrk="0" hangingPunct="1">
              <a:lnSpc>
                <a:spcPct val="100000"/>
              </a:lnSpc>
              <a:spcBef>
                <a:spcPct val="20000"/>
              </a:spcBef>
              <a:spcAft>
                <a:spcPts val="0"/>
              </a:spcAft>
              <a:buClrTx/>
              <a:buSzTx/>
              <a:buFont typeface="Arial"/>
              <a:buNone/>
              <a:tabLst/>
              <a:defRPr/>
            </a:pPr>
            <a:r>
              <a:rPr lang="en-GB" sz="2400" dirty="0">
                <a:solidFill>
                  <a:schemeClr val="bg1"/>
                </a:solidFill>
              </a:rPr>
              <a:t>Seminar Session 6</a:t>
            </a:r>
          </a:p>
          <a:p>
            <a:pPr marL="0" marR="0" lvl="0" indent="0" algn="ctr" defTabSz="457200" rtl="0" eaLnBrk="1" fontAlgn="auto" latinLnBrk="0" hangingPunct="1">
              <a:lnSpc>
                <a:spcPct val="100000"/>
              </a:lnSpc>
              <a:spcBef>
                <a:spcPct val="20000"/>
              </a:spcBef>
              <a:spcAft>
                <a:spcPts val="0"/>
              </a:spcAft>
              <a:buClrTx/>
              <a:buSzTx/>
              <a:buFont typeface="Arial"/>
              <a:buNone/>
              <a:tabLst/>
              <a:defRPr/>
            </a:pPr>
            <a:r>
              <a:rPr lang="en-GB" sz="2400" dirty="0">
                <a:solidFill>
                  <a:schemeClr val="bg1"/>
                </a:solidFill>
              </a:rPr>
              <a:t>Russell Kabir, PhD</a:t>
            </a:r>
            <a:endParaRPr kumimoji="0" lang="en-GB" sz="2400" b="0" i="0" u="none" strike="noStrike" kern="1200" cap="none" spc="0" normalizeH="0" baseline="0" noProof="0" dirty="0">
              <a:ln>
                <a:noFill/>
              </a:ln>
              <a:solidFill>
                <a:schemeClr val="bg1"/>
              </a:solidFill>
              <a:effectLst/>
              <a:uLnTx/>
              <a:uFillTx/>
            </a:endParaRPr>
          </a:p>
        </p:txBody>
      </p:sp>
      <p:sp>
        <p:nvSpPr>
          <p:cNvPr id="4" name="TextBox 3">
            <a:extLst>
              <a:ext uri="{FF2B5EF4-FFF2-40B4-BE49-F238E27FC236}">
                <a16:creationId xmlns:a16="http://schemas.microsoft.com/office/drawing/2014/main" id="{5455B212-23F3-0942-89E4-2FB419A91ED9}"/>
              </a:ext>
            </a:extLst>
          </p:cNvPr>
          <p:cNvSpPr txBox="1"/>
          <p:nvPr/>
        </p:nvSpPr>
        <p:spPr>
          <a:xfrm>
            <a:off x="2412274" y="3248297"/>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22430937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484FC89-7B89-B884-B907-D33FE9326329}"/>
              </a:ext>
            </a:extLst>
          </p:cNvPr>
          <p:cNvSpPr txBox="1"/>
          <p:nvPr/>
        </p:nvSpPr>
        <p:spPr>
          <a:xfrm>
            <a:off x="481914" y="1903617"/>
            <a:ext cx="8192529" cy="4524315"/>
          </a:xfrm>
          <a:prstGeom prst="rect">
            <a:avLst/>
          </a:prstGeom>
          <a:noFill/>
        </p:spPr>
        <p:txBody>
          <a:bodyPr wrap="square">
            <a:spAutoFit/>
          </a:bodyPr>
          <a:lstStyle/>
          <a:p>
            <a:pPr algn="l"/>
            <a:r>
              <a:rPr lang="en-GB" b="0" i="0" u="none" strike="noStrike" dirty="0">
                <a:solidFill>
                  <a:srgbClr val="373A3C"/>
                </a:solidFill>
                <a:effectLst/>
                <a:latin typeface="arial" panose="020B0604020202020204" pitchFamily="34" charset="0"/>
              </a:rPr>
              <a:t>Do you have evidence of skills and knowledge developed through this module? Provide a clear description of your evidence of learning and how you can apply (or have applied) them in a real-world experience. (Application of Knowledge weighted at 5%, Criticality weighted at 5%).</a:t>
            </a:r>
          </a:p>
          <a:p>
            <a:pPr algn="l"/>
            <a:endParaRPr lang="en-GB" dirty="0">
              <a:solidFill>
                <a:srgbClr val="373A3C"/>
              </a:solidFill>
              <a:latin typeface="arial" panose="020B0604020202020204" pitchFamily="34" charset="0"/>
            </a:endParaRPr>
          </a:p>
          <a:p>
            <a:pPr marL="285750" indent="-285750" algn="l">
              <a:buFont typeface="Arial" panose="020B0604020202020204" pitchFamily="34" charset="0"/>
              <a:buChar char="•"/>
            </a:pPr>
            <a:r>
              <a:rPr lang="en-GB" b="0" i="0" u="none" strike="noStrike" dirty="0">
                <a:solidFill>
                  <a:schemeClr val="accent1"/>
                </a:solidFill>
                <a:effectLst/>
                <a:latin typeface="arial" panose="020B0604020202020204" pitchFamily="34" charset="0"/>
              </a:rPr>
              <a:t>Use of R</a:t>
            </a:r>
          </a:p>
          <a:p>
            <a:pPr marL="285750" indent="-285750" algn="l">
              <a:buFont typeface="Arial" panose="020B0604020202020204" pitchFamily="34" charset="0"/>
              <a:buChar char="•"/>
            </a:pPr>
            <a:r>
              <a:rPr lang="en-GB" dirty="0">
                <a:solidFill>
                  <a:schemeClr val="accent1"/>
                </a:solidFill>
                <a:latin typeface="arial" panose="020B0604020202020204" pitchFamily="34" charset="0"/>
              </a:rPr>
              <a:t>Statistical analysis and interpretation</a:t>
            </a:r>
          </a:p>
          <a:p>
            <a:pPr marL="285750" indent="-285750" algn="l">
              <a:buFont typeface="Arial" panose="020B0604020202020204" pitchFamily="34" charset="0"/>
              <a:buChar char="•"/>
            </a:pPr>
            <a:r>
              <a:rPr lang="en-GB" b="0" i="0" u="none" strike="noStrike" dirty="0">
                <a:solidFill>
                  <a:schemeClr val="accent1"/>
                </a:solidFill>
                <a:effectLst/>
                <a:latin typeface="arial" panose="020B0604020202020204" pitchFamily="34" charset="0"/>
              </a:rPr>
              <a:t>Where did you apply them and was it effective?</a:t>
            </a:r>
          </a:p>
          <a:p>
            <a:pPr marL="285750" indent="-285750" algn="l">
              <a:buFont typeface="Arial" panose="020B0604020202020204" pitchFamily="34" charset="0"/>
              <a:buChar char="•"/>
            </a:pPr>
            <a:r>
              <a:rPr lang="en-GB" dirty="0">
                <a:solidFill>
                  <a:schemeClr val="accent1"/>
                </a:solidFill>
                <a:latin typeface="arial" panose="020B0604020202020204" pitchFamily="34" charset="0"/>
              </a:rPr>
              <a:t>Final comments on your learning experience</a:t>
            </a:r>
            <a:endParaRPr lang="en-GB" b="0" i="0" u="none" strike="noStrike" dirty="0">
              <a:solidFill>
                <a:schemeClr val="accent1"/>
              </a:solidFill>
              <a:effectLst/>
              <a:latin typeface="arial" panose="020B0604020202020204" pitchFamily="34" charset="0"/>
            </a:endParaRPr>
          </a:p>
          <a:p>
            <a:pPr algn="l"/>
            <a:endParaRPr lang="en-GB" b="0" i="0" u="none" strike="noStrike" dirty="0">
              <a:solidFill>
                <a:srgbClr val="373A3C"/>
              </a:solidFill>
              <a:effectLst/>
              <a:latin typeface="arial" panose="020B0604020202020204" pitchFamily="34" charset="0"/>
            </a:endParaRPr>
          </a:p>
          <a:p>
            <a:pPr algn="l"/>
            <a:r>
              <a:rPr lang="en-GB" b="0" i="0" u="none" strike="noStrike" dirty="0">
                <a:solidFill>
                  <a:srgbClr val="373A3C"/>
                </a:solidFill>
                <a:effectLst/>
                <a:latin typeface="arial" panose="020B0604020202020204" pitchFamily="34" charset="0"/>
              </a:rPr>
              <a:t>Is there an accurate use of citations and references throughout this piece of work? Have you demonstrated the required integrity in your submission? (Academic Integrity weighted at 10%)</a:t>
            </a:r>
          </a:p>
          <a:p>
            <a:pPr algn="l"/>
            <a:endParaRPr lang="en-GB" dirty="0">
              <a:solidFill>
                <a:srgbClr val="373A3C"/>
              </a:solidFill>
              <a:latin typeface="arial" panose="020B0604020202020204" pitchFamily="34" charset="0"/>
            </a:endParaRPr>
          </a:p>
          <a:p>
            <a:pPr marL="285750" indent="-285750" algn="l">
              <a:buFont typeface="Arial" panose="020B0604020202020204" pitchFamily="34" charset="0"/>
              <a:buChar char="•"/>
            </a:pPr>
            <a:r>
              <a:rPr lang="en-GB" b="0" i="0" u="none" strike="noStrike" dirty="0">
                <a:solidFill>
                  <a:schemeClr val="accent1"/>
                </a:solidFill>
                <a:effectLst/>
                <a:latin typeface="arial" panose="020B0604020202020204" pitchFamily="34" charset="0"/>
              </a:rPr>
              <a:t>Follow the </a:t>
            </a:r>
            <a:r>
              <a:rPr lang="en-GB" b="0" i="0" u="none" strike="noStrike" dirty="0" err="1">
                <a:solidFill>
                  <a:schemeClr val="accent1"/>
                </a:solidFill>
                <a:effectLst/>
                <a:latin typeface="arial" panose="020B0604020202020204" pitchFamily="34" charset="0"/>
              </a:rPr>
              <a:t>UoE</a:t>
            </a:r>
            <a:r>
              <a:rPr lang="en-GB" b="0" i="0" u="none" strike="noStrike" dirty="0">
                <a:solidFill>
                  <a:schemeClr val="accent1"/>
                </a:solidFill>
                <a:effectLst/>
                <a:latin typeface="arial" panose="020B0604020202020204" pitchFamily="34" charset="0"/>
              </a:rPr>
              <a:t> Harvard Referencing system and provide intext citations regularly</a:t>
            </a:r>
          </a:p>
        </p:txBody>
      </p:sp>
      <p:sp>
        <p:nvSpPr>
          <p:cNvPr id="4" name="TextBox 3">
            <a:extLst>
              <a:ext uri="{FF2B5EF4-FFF2-40B4-BE49-F238E27FC236}">
                <a16:creationId xmlns:a16="http://schemas.microsoft.com/office/drawing/2014/main" id="{27FE6CCF-9465-075F-8A7E-2AF6607493C7}"/>
              </a:ext>
            </a:extLst>
          </p:cNvPr>
          <p:cNvSpPr txBox="1"/>
          <p:nvPr/>
        </p:nvSpPr>
        <p:spPr>
          <a:xfrm>
            <a:off x="3917092" y="444843"/>
            <a:ext cx="2780270" cy="369332"/>
          </a:xfrm>
          <a:prstGeom prst="rect">
            <a:avLst/>
          </a:prstGeom>
          <a:noFill/>
        </p:spPr>
        <p:txBody>
          <a:bodyPr wrap="square" rtlCol="0">
            <a:spAutoFit/>
          </a:bodyPr>
          <a:lstStyle/>
          <a:p>
            <a:r>
              <a:rPr lang="en-US" dirty="0"/>
              <a:t>Part 5 and 6</a:t>
            </a:r>
          </a:p>
        </p:txBody>
      </p:sp>
    </p:spTree>
    <p:extLst>
      <p:ext uri="{BB962C8B-B14F-4D97-AF65-F5344CB8AC3E}">
        <p14:creationId xmlns:p14="http://schemas.microsoft.com/office/powerpoint/2010/main" val="22012931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6524E91-1859-ABE8-333D-81E0E35DD553}"/>
              </a:ext>
            </a:extLst>
          </p:cNvPr>
          <p:cNvSpPr txBox="1"/>
          <p:nvPr/>
        </p:nvSpPr>
        <p:spPr>
          <a:xfrm>
            <a:off x="593124" y="1920086"/>
            <a:ext cx="8427308" cy="2862322"/>
          </a:xfrm>
          <a:prstGeom prst="rect">
            <a:avLst/>
          </a:prstGeom>
          <a:noFill/>
        </p:spPr>
        <p:txBody>
          <a:bodyPr wrap="square">
            <a:spAutoFit/>
          </a:bodyPr>
          <a:lstStyle/>
          <a:p>
            <a:pPr marL="285750" indent="-285750" algn="l">
              <a:buFont typeface="Wingdings" pitchFamily="2" charset="2"/>
              <a:buChar char="§"/>
            </a:pPr>
            <a:r>
              <a:rPr lang="en-GB" b="0" i="0" u="none" strike="noStrike" dirty="0">
                <a:solidFill>
                  <a:srgbClr val="1F1F1F"/>
                </a:solidFill>
                <a:effectLst/>
                <a:latin typeface="Google Sans"/>
              </a:rPr>
              <a:t>Linear regression analysis is a type of statistical analysis that is used to model the relationship between a dependent variable and one or more independent variables. </a:t>
            </a:r>
          </a:p>
          <a:p>
            <a:pPr marL="285750" indent="-285750" algn="l">
              <a:buFont typeface="Wingdings" pitchFamily="2" charset="2"/>
              <a:buChar char="§"/>
            </a:pPr>
            <a:endParaRPr lang="en-GB" b="0" i="0" u="none" strike="noStrike" dirty="0">
              <a:solidFill>
                <a:srgbClr val="1F1F1F"/>
              </a:solidFill>
              <a:effectLst/>
              <a:latin typeface="Google Sans"/>
            </a:endParaRPr>
          </a:p>
          <a:p>
            <a:pPr marL="285750" indent="-285750" algn="l">
              <a:buFont typeface="Wingdings" pitchFamily="2" charset="2"/>
              <a:buChar char="§"/>
            </a:pPr>
            <a:r>
              <a:rPr lang="en-GB" b="0" i="0" u="none" strike="noStrike" dirty="0">
                <a:solidFill>
                  <a:srgbClr val="1F1F1F"/>
                </a:solidFill>
                <a:effectLst/>
                <a:latin typeface="Google Sans"/>
              </a:rPr>
              <a:t>The dependent variable is the variable that you are trying to predict, and the independent variables are the variables that you think might influence the dependent variable.</a:t>
            </a:r>
          </a:p>
          <a:p>
            <a:pPr marL="285750" indent="-285750" algn="l">
              <a:buFont typeface="Wingdings" pitchFamily="2" charset="2"/>
              <a:buChar char="§"/>
            </a:pPr>
            <a:endParaRPr lang="en-GB" b="0" i="0" u="none" strike="noStrike" dirty="0">
              <a:solidFill>
                <a:srgbClr val="1F1F1F"/>
              </a:solidFill>
              <a:effectLst/>
              <a:latin typeface="Google Sans"/>
            </a:endParaRPr>
          </a:p>
          <a:p>
            <a:pPr marL="285750" indent="-285750" algn="l">
              <a:buFont typeface="Wingdings" pitchFamily="2" charset="2"/>
              <a:buChar char="§"/>
            </a:pPr>
            <a:r>
              <a:rPr lang="en-GB" b="0" i="0" u="none" strike="noStrike" dirty="0">
                <a:solidFill>
                  <a:srgbClr val="1F1F1F"/>
                </a:solidFill>
                <a:effectLst/>
                <a:latin typeface="Google Sans"/>
              </a:rPr>
              <a:t>Linear regression analysis is based on the assumption that the relationship between the dependent variable and the independent variables is linear. </a:t>
            </a:r>
          </a:p>
          <a:p>
            <a:pPr algn="l"/>
            <a:endParaRPr lang="en-GB" dirty="0">
              <a:solidFill>
                <a:srgbClr val="1F1F1F"/>
              </a:solidFill>
              <a:latin typeface="Google Sans"/>
            </a:endParaRPr>
          </a:p>
        </p:txBody>
      </p:sp>
      <p:sp>
        <p:nvSpPr>
          <p:cNvPr id="4" name="TextBox 3">
            <a:extLst>
              <a:ext uri="{FF2B5EF4-FFF2-40B4-BE49-F238E27FC236}">
                <a16:creationId xmlns:a16="http://schemas.microsoft.com/office/drawing/2014/main" id="{FD282D36-C003-9BC2-AE0F-D64028C1C573}"/>
              </a:ext>
            </a:extLst>
          </p:cNvPr>
          <p:cNvSpPr txBox="1"/>
          <p:nvPr/>
        </p:nvSpPr>
        <p:spPr>
          <a:xfrm>
            <a:off x="2434281" y="481914"/>
            <a:ext cx="1830309" cy="369332"/>
          </a:xfrm>
          <a:prstGeom prst="rect">
            <a:avLst/>
          </a:prstGeom>
          <a:noFill/>
        </p:spPr>
        <p:txBody>
          <a:bodyPr wrap="none" rtlCol="0">
            <a:spAutoFit/>
          </a:bodyPr>
          <a:lstStyle/>
          <a:p>
            <a:r>
              <a:rPr lang="en-US" dirty="0"/>
              <a:t>Linear Regression</a:t>
            </a:r>
          </a:p>
        </p:txBody>
      </p:sp>
    </p:spTree>
    <p:extLst>
      <p:ext uri="{BB962C8B-B14F-4D97-AF65-F5344CB8AC3E}">
        <p14:creationId xmlns:p14="http://schemas.microsoft.com/office/powerpoint/2010/main" val="24138735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117888B-4F6F-1B52-4B46-5E6ED8A30AB8}"/>
              </a:ext>
            </a:extLst>
          </p:cNvPr>
          <p:cNvSpPr txBox="1"/>
          <p:nvPr/>
        </p:nvSpPr>
        <p:spPr>
          <a:xfrm>
            <a:off x="494269" y="1872920"/>
            <a:ext cx="8340811" cy="2031325"/>
          </a:xfrm>
          <a:prstGeom prst="rect">
            <a:avLst/>
          </a:prstGeom>
          <a:noFill/>
        </p:spPr>
        <p:txBody>
          <a:bodyPr wrap="square">
            <a:spAutoFit/>
          </a:bodyPr>
          <a:lstStyle/>
          <a:p>
            <a:pPr algn="l"/>
            <a:r>
              <a:rPr lang="en-GB" b="0" i="0" u="none" strike="noStrike" dirty="0">
                <a:solidFill>
                  <a:srgbClr val="1F1F1F"/>
                </a:solidFill>
                <a:effectLst/>
                <a:latin typeface="Google Sans"/>
              </a:rPr>
              <a:t>This means that the dependent variable can be predicted using a linear equation. The equation typically takes the following form:</a:t>
            </a:r>
          </a:p>
          <a:p>
            <a:r>
              <a:rPr lang="en-GB" dirty="0"/>
              <a:t>y = b0 + b1x1 + b2x2 + ... + </a:t>
            </a:r>
            <a:r>
              <a:rPr lang="en-GB" dirty="0" err="1"/>
              <a:t>bnxn</a:t>
            </a:r>
            <a:r>
              <a:rPr lang="en-GB" dirty="0"/>
              <a:t> </a:t>
            </a:r>
          </a:p>
          <a:p>
            <a:pPr algn="l"/>
            <a:r>
              <a:rPr lang="en-GB" b="0" i="0" u="none" strike="noStrike" dirty="0">
                <a:solidFill>
                  <a:srgbClr val="1F1F1F"/>
                </a:solidFill>
                <a:effectLst/>
                <a:latin typeface="Google Sans"/>
              </a:rPr>
              <a:t>where:</a:t>
            </a:r>
          </a:p>
          <a:p>
            <a:pPr algn="l">
              <a:buFont typeface="Arial" panose="020B0604020202020204" pitchFamily="34" charset="0"/>
              <a:buChar char="•"/>
            </a:pPr>
            <a:r>
              <a:rPr lang="en-GB" b="0" i="0" u="none" strike="noStrike" dirty="0">
                <a:solidFill>
                  <a:srgbClr val="1F1F1F"/>
                </a:solidFill>
                <a:effectLst/>
                <a:latin typeface="Google Sans"/>
              </a:rPr>
              <a:t>y is the dependent variable</a:t>
            </a:r>
          </a:p>
          <a:p>
            <a:pPr algn="l">
              <a:buFont typeface="Arial" panose="020B0604020202020204" pitchFamily="34" charset="0"/>
              <a:buChar char="•"/>
            </a:pPr>
            <a:r>
              <a:rPr lang="en-GB" b="0" i="0" u="none" strike="noStrike" dirty="0">
                <a:solidFill>
                  <a:srgbClr val="1F1F1F"/>
                </a:solidFill>
                <a:effectLst/>
                <a:latin typeface="Google Sans"/>
              </a:rPr>
              <a:t>x1, x2, ..., </a:t>
            </a:r>
            <a:r>
              <a:rPr lang="en-GB" b="0" i="0" u="none" strike="noStrike" dirty="0" err="1">
                <a:solidFill>
                  <a:srgbClr val="1F1F1F"/>
                </a:solidFill>
                <a:effectLst/>
                <a:latin typeface="Google Sans"/>
              </a:rPr>
              <a:t>xn</a:t>
            </a:r>
            <a:r>
              <a:rPr lang="en-GB" b="0" i="0" u="none" strike="noStrike" dirty="0">
                <a:solidFill>
                  <a:srgbClr val="1F1F1F"/>
                </a:solidFill>
                <a:effectLst/>
                <a:latin typeface="Google Sans"/>
              </a:rPr>
              <a:t> are the independent variables</a:t>
            </a:r>
          </a:p>
          <a:p>
            <a:pPr algn="l">
              <a:buFont typeface="Arial" panose="020B0604020202020204" pitchFamily="34" charset="0"/>
              <a:buChar char="•"/>
            </a:pPr>
            <a:r>
              <a:rPr lang="en-GB" b="0" i="0" u="none" strike="noStrike" dirty="0">
                <a:solidFill>
                  <a:srgbClr val="1F1F1F"/>
                </a:solidFill>
                <a:effectLst/>
                <a:latin typeface="Google Sans"/>
              </a:rPr>
              <a:t>b0, b1, ..., bn are the coefficients of the linear equation</a:t>
            </a:r>
          </a:p>
        </p:txBody>
      </p:sp>
      <p:sp>
        <p:nvSpPr>
          <p:cNvPr id="5" name="TextBox 4">
            <a:extLst>
              <a:ext uri="{FF2B5EF4-FFF2-40B4-BE49-F238E27FC236}">
                <a16:creationId xmlns:a16="http://schemas.microsoft.com/office/drawing/2014/main" id="{F2EDBC11-88F8-F947-0A1F-0FA8918EF52C}"/>
              </a:ext>
            </a:extLst>
          </p:cNvPr>
          <p:cNvSpPr txBox="1"/>
          <p:nvPr/>
        </p:nvSpPr>
        <p:spPr>
          <a:xfrm>
            <a:off x="494269" y="4083037"/>
            <a:ext cx="8340811" cy="2585323"/>
          </a:xfrm>
          <a:prstGeom prst="rect">
            <a:avLst/>
          </a:prstGeom>
          <a:noFill/>
        </p:spPr>
        <p:txBody>
          <a:bodyPr wrap="square">
            <a:spAutoFit/>
          </a:bodyPr>
          <a:lstStyle/>
          <a:p>
            <a:pPr marL="285750" indent="-285750" algn="l">
              <a:buFont typeface="Wingdings" pitchFamily="2" charset="2"/>
              <a:buChar char="§"/>
            </a:pPr>
            <a:r>
              <a:rPr lang="en-GB" b="0" i="0" u="none" strike="noStrike" dirty="0">
                <a:solidFill>
                  <a:srgbClr val="1F1F1F"/>
                </a:solidFill>
                <a:effectLst/>
                <a:latin typeface="Google Sans"/>
              </a:rPr>
              <a:t>The coefficients of the linear equation are estimated using a statistical method called least squares. Least squares minimizes the sum of the squared differences between the predicted values of the dependent variable and the actual values of the dependent variable.</a:t>
            </a:r>
          </a:p>
          <a:p>
            <a:pPr marL="285750" indent="-285750" algn="l">
              <a:buFont typeface="Wingdings" pitchFamily="2" charset="2"/>
              <a:buChar char="§"/>
            </a:pPr>
            <a:r>
              <a:rPr lang="en-GB" b="0" i="0" u="none" strike="noStrike" dirty="0">
                <a:solidFill>
                  <a:srgbClr val="1F1F1F"/>
                </a:solidFill>
                <a:effectLst/>
                <a:latin typeface="Google Sans"/>
              </a:rPr>
              <a:t>Once the coefficients of the linear equation have been estimated, the equation can be used to predict the value of the dependent variable for new values of the independent variables. For example, if you are using linear regression to predict house prices, you could use the equation to predict the price of a new house based on its square footage, number of bedrooms, and location.</a:t>
            </a:r>
          </a:p>
        </p:txBody>
      </p:sp>
      <p:sp>
        <p:nvSpPr>
          <p:cNvPr id="6" name="TextBox 5">
            <a:extLst>
              <a:ext uri="{FF2B5EF4-FFF2-40B4-BE49-F238E27FC236}">
                <a16:creationId xmlns:a16="http://schemas.microsoft.com/office/drawing/2014/main" id="{1734BAAB-1847-3A3C-FA3E-32B1F3F1DC12}"/>
              </a:ext>
            </a:extLst>
          </p:cNvPr>
          <p:cNvSpPr txBox="1"/>
          <p:nvPr/>
        </p:nvSpPr>
        <p:spPr>
          <a:xfrm>
            <a:off x="2434281" y="481914"/>
            <a:ext cx="1830309" cy="369332"/>
          </a:xfrm>
          <a:prstGeom prst="rect">
            <a:avLst/>
          </a:prstGeom>
          <a:noFill/>
        </p:spPr>
        <p:txBody>
          <a:bodyPr wrap="none" rtlCol="0">
            <a:spAutoFit/>
          </a:bodyPr>
          <a:lstStyle/>
          <a:p>
            <a:r>
              <a:rPr lang="en-US" dirty="0"/>
              <a:t>Linear Regression</a:t>
            </a:r>
          </a:p>
        </p:txBody>
      </p:sp>
    </p:spTree>
    <p:extLst>
      <p:ext uri="{BB962C8B-B14F-4D97-AF65-F5344CB8AC3E}">
        <p14:creationId xmlns:p14="http://schemas.microsoft.com/office/powerpoint/2010/main" val="16846623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29740" y="2910839"/>
            <a:ext cx="3177537" cy="461665"/>
          </a:xfrm>
          <a:prstGeom prst="rect">
            <a:avLst/>
          </a:prstGeom>
          <a:noFill/>
        </p:spPr>
        <p:txBody>
          <a:bodyPr wrap="none" rtlCol="0">
            <a:spAutoFit/>
          </a:bodyPr>
          <a:lstStyle/>
          <a:p>
            <a:r>
              <a:rPr lang="en-GB" sz="2400" b="1" dirty="0">
                <a:solidFill>
                  <a:schemeClr val="accent1"/>
                </a:solidFill>
              </a:rPr>
              <a:t>Questions and Answers</a:t>
            </a:r>
          </a:p>
        </p:txBody>
      </p:sp>
    </p:spTree>
    <p:extLst>
      <p:ext uri="{BB962C8B-B14F-4D97-AF65-F5344CB8AC3E}">
        <p14:creationId xmlns:p14="http://schemas.microsoft.com/office/powerpoint/2010/main" val="29571696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1534C-BF88-E541-B4DF-559ACD9C5196}"/>
              </a:ext>
            </a:extLst>
          </p:cNvPr>
          <p:cNvSpPr txBox="1">
            <a:spLocks/>
          </p:cNvSpPr>
          <p:nvPr/>
        </p:nvSpPr>
        <p:spPr>
          <a:xfrm>
            <a:off x="175886" y="1171154"/>
            <a:ext cx="7422778" cy="63021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solidFill>
                  <a:schemeClr val="bg1"/>
                </a:solidFill>
                <a:latin typeface="Arial" panose="020B0604020202020204" pitchFamily="34" charset="0"/>
                <a:cs typeface="Arial" panose="020B0604020202020204" pitchFamily="34" charset="0"/>
              </a:rPr>
              <a:t>Contents</a:t>
            </a:r>
          </a:p>
        </p:txBody>
      </p:sp>
      <p:sp>
        <p:nvSpPr>
          <p:cNvPr id="3" name="TextBox 2">
            <a:extLst>
              <a:ext uri="{FF2B5EF4-FFF2-40B4-BE49-F238E27FC236}">
                <a16:creationId xmlns:a16="http://schemas.microsoft.com/office/drawing/2014/main" id="{4DF16A87-61B2-6B42-B17A-25C5B3B93791}"/>
              </a:ext>
            </a:extLst>
          </p:cNvPr>
          <p:cNvSpPr txBox="1"/>
          <p:nvPr/>
        </p:nvSpPr>
        <p:spPr>
          <a:xfrm>
            <a:off x="301752" y="1892808"/>
            <a:ext cx="3310128" cy="2308324"/>
          </a:xfrm>
          <a:prstGeom prst="rect">
            <a:avLst/>
          </a:prstGeom>
          <a:noFill/>
        </p:spPr>
        <p:txBody>
          <a:bodyPr wrap="square" rtlCol="0">
            <a:spAutoFit/>
          </a:bodyPr>
          <a:lstStyle/>
          <a:p>
            <a:pPr marL="285750" indent="-285750">
              <a:buFont typeface="Wingdings" panose="05000000000000000000" pitchFamily="2" charset="2"/>
              <a:buChar char="n"/>
            </a:pPr>
            <a:r>
              <a:rPr lang="en-US" dirty="0">
                <a:latin typeface="Arial" panose="020B0604020202020204" pitchFamily="34" charset="0"/>
                <a:cs typeface="Arial" panose="020B0604020202020204" pitchFamily="34" charset="0"/>
              </a:rPr>
              <a:t>Any queries on Presentation</a:t>
            </a:r>
          </a:p>
          <a:p>
            <a:pPr marL="285750" indent="-285750">
              <a:buFont typeface="Wingdings" panose="05000000000000000000" pitchFamily="2" charset="2"/>
              <a:buChar char="n"/>
            </a:pPr>
            <a:r>
              <a:rPr lang="en-US" dirty="0">
                <a:latin typeface="Arial" panose="020B0604020202020204" pitchFamily="34" charset="0"/>
                <a:cs typeface="Arial" panose="020B0604020202020204" pitchFamily="34" charset="0"/>
              </a:rPr>
              <a:t>Assignment 2 Individual Reflection</a:t>
            </a:r>
          </a:p>
          <a:p>
            <a:pPr marL="285750" indent="-285750">
              <a:buFont typeface="Wingdings" panose="05000000000000000000" pitchFamily="2" charset="2"/>
              <a:buChar char="n"/>
            </a:pPr>
            <a:r>
              <a:rPr lang="en-US" dirty="0">
                <a:latin typeface="Arial" panose="020B0604020202020204" pitchFamily="34" charset="0"/>
                <a:cs typeface="Arial" panose="020B0604020202020204" pitchFamily="34" charset="0"/>
              </a:rPr>
              <a:t>Assignment Guidelines</a:t>
            </a:r>
          </a:p>
          <a:p>
            <a:pPr marL="285750" indent="-285750">
              <a:buFont typeface="Wingdings" panose="05000000000000000000" pitchFamily="2" charset="2"/>
              <a:buChar char="n"/>
            </a:pPr>
            <a:r>
              <a:rPr lang="en-US" dirty="0">
                <a:latin typeface="Arial" panose="020B0604020202020204" pitchFamily="34" charset="0"/>
                <a:cs typeface="Arial" panose="020B0604020202020204" pitchFamily="34" charset="0"/>
              </a:rPr>
              <a:t>Linear Regression</a:t>
            </a:r>
          </a:p>
          <a:p>
            <a:pPr marL="285750" indent="-285750">
              <a:buFont typeface="Wingdings" panose="05000000000000000000" pitchFamily="2" charset="2"/>
              <a:buChar char="n"/>
            </a:pPr>
            <a:r>
              <a:rPr lang="en-US" dirty="0">
                <a:latin typeface="Arial" panose="020B0604020202020204" pitchFamily="34" charset="0"/>
                <a:cs typeface="Arial" panose="020B0604020202020204" pitchFamily="34" charset="0"/>
              </a:rPr>
              <a:t>Questions and Answers</a:t>
            </a:r>
          </a:p>
          <a:p>
            <a:pPr marL="285750" indent="-285750">
              <a:buFont typeface="Wingdings" panose="05000000000000000000" pitchFamily="2" charset="2"/>
              <a:buChar char="n"/>
            </a:pPr>
            <a:endParaRPr lang="en-US" dirty="0">
              <a:latin typeface="Arial" panose="020B0604020202020204" pitchFamily="34" charset="0"/>
              <a:cs typeface="Arial" panose="020B0604020202020204" pitchFamily="34" charset="0"/>
            </a:endParaRPr>
          </a:p>
        </p:txBody>
      </p:sp>
      <p:pic>
        <p:nvPicPr>
          <p:cNvPr id="7" name="Picture Placeholder 12">
            <a:extLst>
              <a:ext uri="{FF2B5EF4-FFF2-40B4-BE49-F238E27FC236}">
                <a16:creationId xmlns:a16="http://schemas.microsoft.com/office/drawing/2014/main" id="{60A5A4C2-ECCA-964E-BADA-BEE267888BD0}"/>
              </a:ext>
            </a:extLst>
          </p:cNvPr>
          <p:cNvPicPr>
            <a:picLocks noChangeAspect="1"/>
          </p:cNvPicPr>
          <p:nvPr/>
        </p:nvPicPr>
        <p:blipFill>
          <a:blip r:embed="rId2" cstate="print">
            <a:extLst>
              <a:ext uri="{28A0092B-C50C-407E-A947-70E740481C1C}">
                <a14:useLocalDpi xmlns:a14="http://schemas.microsoft.com/office/drawing/2010/main"/>
              </a:ext>
            </a:extLst>
          </a:blip>
          <a:srcRect t="11" b="11"/>
          <a:stretch>
            <a:fillRect/>
          </a:stretch>
        </p:blipFill>
        <p:spPr>
          <a:xfrm>
            <a:off x="4824549" y="2229610"/>
            <a:ext cx="3470365" cy="2927175"/>
          </a:xfrm>
          <a:prstGeom prst="rect">
            <a:avLst/>
          </a:prstGeom>
        </p:spPr>
      </p:pic>
      <p:sp>
        <p:nvSpPr>
          <p:cNvPr id="5" name="Picture Placeholder 4">
            <a:extLst>
              <a:ext uri="{FF2B5EF4-FFF2-40B4-BE49-F238E27FC236}">
                <a16:creationId xmlns:a16="http://schemas.microsoft.com/office/drawing/2014/main" id="{14902FE0-CD36-3447-9D17-C36E2EA9F4FB}"/>
              </a:ext>
            </a:extLst>
          </p:cNvPr>
          <p:cNvSpPr txBox="1">
            <a:spLocks/>
          </p:cNvSpPr>
          <p:nvPr/>
        </p:nvSpPr>
        <p:spPr>
          <a:xfrm>
            <a:off x="4977686" y="2410300"/>
            <a:ext cx="3455114" cy="2910638"/>
          </a:xfrm>
          <a:prstGeom prst="rect">
            <a:avLst/>
          </a:prstGeom>
          <a:ln w="63500">
            <a:gradFill>
              <a:gsLst>
                <a:gs pos="0">
                  <a:srgbClr val="4D1451">
                    <a:lumMod val="90000"/>
                    <a:lumOff val="10000"/>
                  </a:srgbClr>
                </a:gs>
                <a:gs pos="98000">
                  <a:srgbClr val="DB342A"/>
                </a:gs>
              </a:gsLst>
              <a:lin ang="6000000" scaled="0"/>
            </a:gradFill>
            <a:miter lim="800000"/>
          </a:ln>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baseline="0">
                <a:solidFill>
                  <a:schemeClr val="bg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GB" dirty="0"/>
          </a:p>
        </p:txBody>
      </p:sp>
    </p:spTree>
    <p:extLst>
      <p:ext uri="{BB962C8B-B14F-4D97-AF65-F5344CB8AC3E}">
        <p14:creationId xmlns:p14="http://schemas.microsoft.com/office/powerpoint/2010/main" val="1393362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478280" y="2316480"/>
            <a:ext cx="5887189" cy="1754326"/>
          </a:xfrm>
          <a:prstGeom prst="rect">
            <a:avLst/>
          </a:prstGeom>
          <a:noFill/>
        </p:spPr>
        <p:txBody>
          <a:bodyPr wrap="none" rtlCol="0">
            <a:spAutoFit/>
          </a:bodyPr>
          <a:lstStyle/>
          <a:p>
            <a:endParaRPr lang="en-GB" dirty="0"/>
          </a:p>
          <a:p>
            <a:pPr marL="285750" indent="-285750">
              <a:buFont typeface="Arial" pitchFamily="34" charset="0"/>
              <a:buChar char="•"/>
            </a:pPr>
            <a:r>
              <a:rPr lang="en-GB" dirty="0"/>
              <a:t>Session to be recorded</a:t>
            </a:r>
          </a:p>
          <a:p>
            <a:pPr marL="285750" indent="-285750">
              <a:buFont typeface="Arial" pitchFamily="34" charset="0"/>
              <a:buChar char="•"/>
            </a:pPr>
            <a:r>
              <a:rPr lang="en-GB" dirty="0"/>
              <a:t>Please turn on microphone to talk or type in the chat box.</a:t>
            </a:r>
          </a:p>
          <a:p>
            <a:pPr marL="285750" indent="-285750">
              <a:buFont typeface="Arial" pitchFamily="34" charset="0"/>
              <a:buChar char="•"/>
            </a:pPr>
            <a:r>
              <a:rPr lang="en-GB" dirty="0"/>
              <a:t>If not talking, please keep microphone on mute.</a:t>
            </a:r>
          </a:p>
          <a:p>
            <a:pPr marL="285750" indent="-285750">
              <a:buFont typeface="Arial" pitchFamily="34" charset="0"/>
              <a:buChar char="•"/>
            </a:pPr>
            <a:r>
              <a:rPr lang="en-GB" dirty="0"/>
              <a:t>There will be opportunity for questions at the end too.</a:t>
            </a:r>
          </a:p>
          <a:p>
            <a:endParaRPr lang="en-GB" dirty="0"/>
          </a:p>
        </p:txBody>
      </p:sp>
    </p:spTree>
    <p:extLst>
      <p:ext uri="{BB962C8B-B14F-4D97-AF65-F5344CB8AC3E}">
        <p14:creationId xmlns:p14="http://schemas.microsoft.com/office/powerpoint/2010/main" val="522313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4594DC-3EC5-6ADA-00BB-C2239357AEFE}"/>
              </a:ext>
            </a:extLst>
          </p:cNvPr>
          <p:cNvSpPr txBox="1"/>
          <p:nvPr/>
        </p:nvSpPr>
        <p:spPr>
          <a:xfrm>
            <a:off x="864973" y="1732159"/>
            <a:ext cx="7834184" cy="4801314"/>
          </a:xfrm>
          <a:prstGeom prst="rect">
            <a:avLst/>
          </a:prstGeom>
          <a:noFill/>
        </p:spPr>
        <p:txBody>
          <a:bodyPr wrap="square">
            <a:spAutoFit/>
          </a:bodyPr>
          <a:lstStyle/>
          <a:p>
            <a:pPr algn="l"/>
            <a:r>
              <a:rPr lang="en-GB" b="0" i="0" u="none" strike="noStrike" dirty="0">
                <a:solidFill>
                  <a:srgbClr val="373A3C"/>
                </a:solidFill>
                <a:effectLst/>
                <a:latin typeface="arial" panose="020B0604020202020204" pitchFamily="34" charset="0"/>
              </a:rPr>
              <a:t>This assignment counts </a:t>
            </a:r>
            <a:r>
              <a:rPr lang="en-GB" b="0" i="0" u="none" strike="noStrike">
                <a:solidFill>
                  <a:srgbClr val="373A3C"/>
                </a:solidFill>
                <a:effectLst/>
                <a:latin typeface="arial" panose="020B0604020202020204" pitchFamily="34" charset="0"/>
              </a:rPr>
              <a:t>for 25 </a:t>
            </a:r>
            <a:r>
              <a:rPr lang="en-GB" b="0" i="0" u="none" strike="noStrike" dirty="0">
                <a:solidFill>
                  <a:srgbClr val="373A3C"/>
                </a:solidFill>
                <a:effectLst/>
                <a:latin typeface="arial" panose="020B0604020202020204" pitchFamily="34" charset="0"/>
              </a:rPr>
              <a:t>% of the total module mark. Submit by the end of Unit 12.</a:t>
            </a:r>
          </a:p>
          <a:p>
            <a:pPr algn="l"/>
            <a:r>
              <a:rPr lang="en-GB" b="1" i="0" u="none" strike="noStrike" dirty="0">
                <a:solidFill>
                  <a:srgbClr val="373A3C"/>
                </a:solidFill>
                <a:effectLst/>
                <a:latin typeface="arial" panose="020B0604020202020204" pitchFamily="34" charset="0"/>
              </a:rPr>
              <a:t>Assignment topic</a:t>
            </a:r>
          </a:p>
          <a:p>
            <a:r>
              <a:rPr lang="en-GB" dirty="0"/>
              <a:t>This assessment focuses on your reflections on the skill and knowledge gained from the module. Please note that your reflections are not seen by other students, so you are free to discuss what is relevant to your learning and the processes you have gone through. Your reflection should address the following: </a:t>
            </a:r>
          </a:p>
          <a:p>
            <a:endParaRPr lang="en-GB" dirty="0"/>
          </a:p>
          <a:p>
            <a:pPr marL="285750" indent="-285750">
              <a:buFont typeface="Arial" panose="020B0604020202020204" pitchFamily="34" charset="0"/>
              <a:buChar char="•"/>
            </a:pPr>
            <a:r>
              <a:rPr lang="en-GB" dirty="0"/>
              <a:t>Reflect in your data analysis skill and statistical knowledge and discuss how confident you are using R for statistical data analysis. Mention any challenges you faced. </a:t>
            </a:r>
          </a:p>
          <a:p>
            <a:pPr marL="285750" indent="-285750">
              <a:buFont typeface="Arial" panose="020B0604020202020204" pitchFamily="34" charset="0"/>
              <a:buChar char="•"/>
            </a:pPr>
            <a:r>
              <a:rPr lang="en-GB" dirty="0"/>
              <a:t>Reflect upon your experience of interpreting statistical findings using p-value and confidence interval.</a:t>
            </a:r>
          </a:p>
          <a:p>
            <a:pPr marL="285750" indent="-285750">
              <a:buFont typeface="Arial" panose="020B0604020202020204" pitchFamily="34" charset="0"/>
              <a:buChar char="•"/>
            </a:pPr>
            <a:r>
              <a:rPr lang="en-GB" dirty="0"/>
              <a:t>Also reflect upon on producing summary tables, contingency tables and producing plots using R.</a:t>
            </a:r>
          </a:p>
          <a:p>
            <a:br>
              <a:rPr lang="en-GB" dirty="0"/>
            </a:br>
            <a:endParaRPr lang="en-US" dirty="0"/>
          </a:p>
        </p:txBody>
      </p:sp>
    </p:spTree>
    <p:extLst>
      <p:ext uri="{BB962C8B-B14F-4D97-AF65-F5344CB8AC3E}">
        <p14:creationId xmlns:p14="http://schemas.microsoft.com/office/powerpoint/2010/main" val="22669865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FA216FE-FBD4-F827-6C61-65639B4087C4}"/>
              </a:ext>
            </a:extLst>
          </p:cNvPr>
          <p:cNvSpPr txBox="1"/>
          <p:nvPr/>
        </p:nvSpPr>
        <p:spPr>
          <a:xfrm>
            <a:off x="2384854" y="525847"/>
            <a:ext cx="4572000" cy="369332"/>
          </a:xfrm>
          <a:prstGeom prst="rect">
            <a:avLst/>
          </a:prstGeom>
          <a:noFill/>
        </p:spPr>
        <p:txBody>
          <a:bodyPr wrap="square">
            <a:spAutoFit/>
          </a:bodyPr>
          <a:lstStyle/>
          <a:p>
            <a:r>
              <a:rPr lang="en-GB" b="0" i="0" u="none" strike="noStrike" dirty="0">
                <a:solidFill>
                  <a:srgbClr val="373A3C"/>
                </a:solidFill>
                <a:effectLst/>
                <a:latin typeface="arial" panose="020B0604020202020204" pitchFamily="34" charset="0"/>
              </a:rPr>
              <a:t>Guidelines</a:t>
            </a:r>
            <a:endParaRPr lang="en-US" dirty="0"/>
          </a:p>
        </p:txBody>
      </p:sp>
      <p:sp>
        <p:nvSpPr>
          <p:cNvPr id="4" name="TextBox 3">
            <a:extLst>
              <a:ext uri="{FF2B5EF4-FFF2-40B4-BE49-F238E27FC236}">
                <a16:creationId xmlns:a16="http://schemas.microsoft.com/office/drawing/2014/main" id="{45194B8C-EF6E-E6F1-7E6F-E1BA338198E9}"/>
              </a:ext>
            </a:extLst>
          </p:cNvPr>
          <p:cNvSpPr txBox="1"/>
          <p:nvPr/>
        </p:nvSpPr>
        <p:spPr>
          <a:xfrm>
            <a:off x="667265" y="2063578"/>
            <a:ext cx="7389340" cy="4801314"/>
          </a:xfrm>
          <a:prstGeom prst="rect">
            <a:avLst/>
          </a:prstGeom>
          <a:noFill/>
        </p:spPr>
        <p:txBody>
          <a:bodyPr wrap="square" rtlCol="0">
            <a:spAutoFit/>
          </a:bodyPr>
          <a:lstStyle/>
          <a:p>
            <a:r>
              <a:rPr lang="en-GB" dirty="0"/>
              <a:t>You have the option of presenting this as a video recording (with subtitles) or as written text. In creating the content, some people find a diary style approach helps. For example, you can use </a:t>
            </a:r>
            <a:r>
              <a:rPr lang="en-GB" u="sng" dirty="0"/>
              <a:t>Rolfe et al.’s (2001) Approach</a:t>
            </a:r>
            <a:r>
              <a:rPr lang="en-GB" dirty="0"/>
              <a:t>. You could start by providing a brief description of the project outcomes or critical </a:t>
            </a:r>
            <a:r>
              <a:rPr lang="en-GB" u="sng" dirty="0"/>
              <a:t>incident (WHAT), </a:t>
            </a:r>
            <a:r>
              <a:rPr lang="en-GB" dirty="0"/>
              <a:t>analyse and </a:t>
            </a:r>
            <a:r>
              <a:rPr lang="en-GB" u="sng" dirty="0"/>
              <a:t>interpret the information (SO WHAT) </a:t>
            </a:r>
            <a:r>
              <a:rPr lang="en-GB" dirty="0"/>
              <a:t>and then decide how you can use the information and </a:t>
            </a:r>
            <a:r>
              <a:rPr lang="en-GB" u="sng" dirty="0"/>
              <a:t>learning from it (NOW WHAT). </a:t>
            </a:r>
            <a:r>
              <a:rPr lang="en-GB" dirty="0"/>
              <a:t>You can find out more about the structure of your reflection by visiting the e-portfolio page on the department site. </a:t>
            </a:r>
          </a:p>
          <a:p>
            <a:endParaRPr lang="en-GB" dirty="0"/>
          </a:p>
          <a:p>
            <a:r>
              <a:rPr lang="en-GB" dirty="0"/>
              <a:t>If submitting a video, remember that you it need to include comprehensive </a:t>
            </a:r>
            <a:r>
              <a:rPr lang="en-GB" dirty="0">
                <a:solidFill>
                  <a:schemeClr val="accent1"/>
                </a:solidFill>
              </a:rPr>
              <a:t>subtitles (in English). </a:t>
            </a:r>
            <a:r>
              <a:rPr lang="en-GB" dirty="0"/>
              <a:t>The video recording can consist of a series of video-logs recorded during the module, edited together to form a comprehensive video diary for final submission. Remember that this must flow as an integrated, comprehensive record of your experience on the module. If you choose to use a video format, you must also </a:t>
            </a:r>
            <a:r>
              <a:rPr lang="en-GB" dirty="0">
                <a:solidFill>
                  <a:schemeClr val="accent1"/>
                </a:solidFill>
              </a:rPr>
              <a:t>provide a transcript file and </a:t>
            </a:r>
            <a:r>
              <a:rPr lang="en-GB" dirty="0"/>
              <a:t>upload this into the submission portal.</a:t>
            </a:r>
            <a:endParaRPr lang="en-US" dirty="0"/>
          </a:p>
          <a:p>
            <a:endParaRPr lang="en-US" dirty="0"/>
          </a:p>
        </p:txBody>
      </p:sp>
    </p:spTree>
    <p:extLst>
      <p:ext uri="{BB962C8B-B14F-4D97-AF65-F5344CB8AC3E}">
        <p14:creationId xmlns:p14="http://schemas.microsoft.com/office/powerpoint/2010/main" val="40034677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2F69689-1B20-2DDE-F2D2-9F837E984F49}"/>
              </a:ext>
            </a:extLst>
          </p:cNvPr>
          <p:cNvSpPr txBox="1"/>
          <p:nvPr/>
        </p:nvSpPr>
        <p:spPr>
          <a:xfrm>
            <a:off x="2792627" y="575274"/>
            <a:ext cx="4572000" cy="369332"/>
          </a:xfrm>
          <a:prstGeom prst="rect">
            <a:avLst/>
          </a:prstGeom>
          <a:noFill/>
        </p:spPr>
        <p:txBody>
          <a:bodyPr wrap="square">
            <a:spAutoFit/>
          </a:bodyPr>
          <a:lstStyle/>
          <a:p>
            <a:r>
              <a:rPr lang="en-US" dirty="0"/>
              <a:t>Part 1</a:t>
            </a:r>
          </a:p>
        </p:txBody>
      </p:sp>
      <p:sp>
        <p:nvSpPr>
          <p:cNvPr id="2" name="TextBox 1">
            <a:extLst>
              <a:ext uri="{FF2B5EF4-FFF2-40B4-BE49-F238E27FC236}">
                <a16:creationId xmlns:a16="http://schemas.microsoft.com/office/drawing/2014/main" id="{8094753A-758A-4B5A-6E66-01C03D2BB907}"/>
              </a:ext>
            </a:extLst>
          </p:cNvPr>
          <p:cNvSpPr txBox="1"/>
          <p:nvPr/>
        </p:nvSpPr>
        <p:spPr>
          <a:xfrm>
            <a:off x="790832" y="1926793"/>
            <a:ext cx="7908324" cy="5078313"/>
          </a:xfrm>
          <a:prstGeom prst="rect">
            <a:avLst/>
          </a:prstGeom>
          <a:noFill/>
        </p:spPr>
        <p:txBody>
          <a:bodyPr wrap="square" rtlCol="0">
            <a:spAutoFit/>
          </a:bodyPr>
          <a:lstStyle/>
          <a:p>
            <a:r>
              <a:rPr lang="en-GB" dirty="0"/>
              <a:t>Have you clearly described the activities you carried out in this module (as stated above) and the various aspects of these activities which are key to your reflection? (weighting 20%)</a:t>
            </a:r>
          </a:p>
          <a:p>
            <a:endParaRPr lang="en-GB" dirty="0"/>
          </a:p>
          <a:p>
            <a:endParaRPr lang="en-GB" dirty="0"/>
          </a:p>
          <a:p>
            <a:pPr marL="285750" indent="-285750">
              <a:buFont typeface="Wingdings" pitchFamily="2" charset="2"/>
              <a:buChar char="§"/>
            </a:pPr>
            <a:r>
              <a:rPr lang="en-GB" dirty="0">
                <a:solidFill>
                  <a:schemeClr val="accent1"/>
                </a:solidFill>
              </a:rPr>
              <a:t>Running R software</a:t>
            </a:r>
          </a:p>
          <a:p>
            <a:pPr marL="285750" indent="-285750">
              <a:buFont typeface="Wingdings" pitchFamily="2" charset="2"/>
              <a:buChar char="§"/>
            </a:pPr>
            <a:r>
              <a:rPr lang="en-GB" dirty="0">
                <a:solidFill>
                  <a:schemeClr val="accent1"/>
                </a:solidFill>
              </a:rPr>
              <a:t>Importing and exporting files into R</a:t>
            </a:r>
          </a:p>
          <a:p>
            <a:pPr marL="285750" indent="-285750">
              <a:buFont typeface="Wingdings" pitchFamily="2" charset="2"/>
              <a:buChar char="§"/>
            </a:pPr>
            <a:r>
              <a:rPr lang="en-GB" dirty="0">
                <a:solidFill>
                  <a:schemeClr val="accent1"/>
                </a:solidFill>
              </a:rPr>
              <a:t>Performing basic arithmetic, converting variables and managing missing variables</a:t>
            </a:r>
          </a:p>
          <a:p>
            <a:pPr marL="285750" indent="-285750">
              <a:buFont typeface="Wingdings" pitchFamily="2" charset="2"/>
              <a:buChar char="§"/>
            </a:pPr>
            <a:r>
              <a:rPr lang="en-GB" dirty="0">
                <a:solidFill>
                  <a:schemeClr val="accent1"/>
                </a:solidFill>
              </a:rPr>
              <a:t>Developing graphs and plots using R</a:t>
            </a:r>
          </a:p>
          <a:p>
            <a:pPr marL="285750" indent="-285750">
              <a:buFont typeface="Wingdings" pitchFamily="2" charset="2"/>
              <a:buChar char="§"/>
            </a:pPr>
            <a:r>
              <a:rPr lang="en-GB" dirty="0">
                <a:solidFill>
                  <a:schemeClr val="accent1"/>
                </a:solidFill>
              </a:rPr>
              <a:t>Creating sub samples using R</a:t>
            </a:r>
          </a:p>
          <a:p>
            <a:pPr marL="285750" indent="-285750">
              <a:buFont typeface="Wingdings" pitchFamily="2" charset="2"/>
              <a:buChar char="§"/>
            </a:pPr>
            <a:r>
              <a:rPr lang="en-GB" dirty="0">
                <a:solidFill>
                  <a:schemeClr val="accent1"/>
                </a:solidFill>
              </a:rPr>
              <a:t>Performing statistical analysis using a null or alternative hypothesis</a:t>
            </a:r>
          </a:p>
          <a:p>
            <a:pPr marL="285750" indent="-285750">
              <a:buFont typeface="Wingdings" pitchFamily="2" charset="2"/>
              <a:buChar char="§"/>
            </a:pPr>
            <a:r>
              <a:rPr lang="en-GB" dirty="0">
                <a:solidFill>
                  <a:schemeClr val="accent1"/>
                </a:solidFill>
              </a:rPr>
              <a:t>Taking a decision based on p-value and statistical significance</a:t>
            </a:r>
          </a:p>
          <a:p>
            <a:pPr marL="285750" indent="-285750">
              <a:buFont typeface="Wingdings" pitchFamily="2" charset="2"/>
              <a:buChar char="§"/>
            </a:pPr>
            <a:r>
              <a:rPr lang="en-GB" dirty="0">
                <a:solidFill>
                  <a:schemeClr val="accent1"/>
                </a:solidFill>
              </a:rPr>
              <a:t>Running regression analysis using R</a:t>
            </a:r>
          </a:p>
          <a:p>
            <a:endParaRPr lang="en-GB" dirty="0"/>
          </a:p>
          <a:p>
            <a:endParaRPr lang="en-GB" dirty="0"/>
          </a:p>
          <a:p>
            <a:endParaRPr lang="en-GB" dirty="0"/>
          </a:p>
          <a:p>
            <a:endParaRPr lang="en-US" dirty="0"/>
          </a:p>
        </p:txBody>
      </p:sp>
    </p:spTree>
    <p:extLst>
      <p:ext uri="{BB962C8B-B14F-4D97-AF65-F5344CB8AC3E}">
        <p14:creationId xmlns:p14="http://schemas.microsoft.com/office/powerpoint/2010/main" val="14216133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D6396F-CFCD-16A5-7070-6D6C40AFEA08}"/>
              </a:ext>
            </a:extLst>
          </p:cNvPr>
          <p:cNvSpPr txBox="1"/>
          <p:nvPr/>
        </p:nvSpPr>
        <p:spPr>
          <a:xfrm>
            <a:off x="1902940" y="472964"/>
            <a:ext cx="7241060" cy="369332"/>
          </a:xfrm>
          <a:prstGeom prst="rect">
            <a:avLst/>
          </a:prstGeom>
          <a:noFill/>
        </p:spPr>
        <p:txBody>
          <a:bodyPr wrap="square">
            <a:spAutoFit/>
          </a:bodyPr>
          <a:lstStyle/>
          <a:p>
            <a:pPr algn="l"/>
            <a:r>
              <a:rPr lang="en-GB" b="0" i="0" u="none" strike="noStrike" dirty="0">
                <a:solidFill>
                  <a:srgbClr val="373A3C"/>
                </a:solidFill>
                <a:effectLst/>
                <a:latin typeface="arial" panose="020B0604020202020204" pitchFamily="34" charset="0"/>
              </a:rPr>
              <a:t>Part 2</a:t>
            </a:r>
          </a:p>
        </p:txBody>
      </p:sp>
      <p:sp>
        <p:nvSpPr>
          <p:cNvPr id="5" name="TextBox 4">
            <a:extLst>
              <a:ext uri="{FF2B5EF4-FFF2-40B4-BE49-F238E27FC236}">
                <a16:creationId xmlns:a16="http://schemas.microsoft.com/office/drawing/2014/main" id="{15483E86-04BF-58BD-7EE4-D769F616D093}"/>
              </a:ext>
            </a:extLst>
          </p:cNvPr>
          <p:cNvSpPr txBox="1"/>
          <p:nvPr/>
        </p:nvSpPr>
        <p:spPr>
          <a:xfrm>
            <a:off x="716692" y="2137719"/>
            <a:ext cx="7846540" cy="3416320"/>
          </a:xfrm>
          <a:prstGeom prst="rect">
            <a:avLst/>
          </a:prstGeom>
          <a:noFill/>
        </p:spPr>
        <p:txBody>
          <a:bodyPr wrap="square" rtlCol="0">
            <a:spAutoFit/>
          </a:bodyPr>
          <a:lstStyle/>
          <a:p>
            <a:r>
              <a:rPr lang="en-GB" dirty="0"/>
              <a:t>Have you evidenced your ability to work autonomously during this module, taking into account the artefacts you have created (as stated above)? Have you been able to share your knowledge with others? Legible screenshots from your e-portfolio are acceptable and will not affect your word count (Independent working weighted at 25%)</a:t>
            </a:r>
          </a:p>
          <a:p>
            <a:endParaRPr lang="en-GB" dirty="0">
              <a:solidFill>
                <a:schemeClr val="accent1"/>
              </a:solidFill>
            </a:endParaRPr>
          </a:p>
          <a:p>
            <a:endParaRPr lang="en-GB" dirty="0">
              <a:solidFill>
                <a:schemeClr val="accent1"/>
              </a:solidFill>
            </a:endParaRPr>
          </a:p>
          <a:p>
            <a:pPr marL="285750" indent="-285750">
              <a:buFont typeface="Arial" panose="020B0604020202020204" pitchFamily="34" charset="0"/>
              <a:buChar char="•"/>
            </a:pPr>
            <a:r>
              <a:rPr lang="en-GB" dirty="0">
                <a:solidFill>
                  <a:schemeClr val="accent1"/>
                </a:solidFill>
              </a:rPr>
              <a:t>Performing data analysis , interpretation of statistical findings, taking a decision based on p value</a:t>
            </a:r>
          </a:p>
          <a:p>
            <a:pPr marL="285750" indent="-285750">
              <a:buFont typeface="Arial" panose="020B0604020202020204" pitchFamily="34" charset="0"/>
              <a:buChar char="•"/>
            </a:pPr>
            <a:endParaRPr lang="en-GB" dirty="0">
              <a:solidFill>
                <a:schemeClr val="accent1"/>
              </a:solidFill>
            </a:endParaRPr>
          </a:p>
          <a:p>
            <a:pPr marL="285750" indent="-285750">
              <a:buFont typeface="Arial" panose="020B0604020202020204" pitchFamily="34" charset="0"/>
              <a:buChar char="•"/>
            </a:pPr>
            <a:r>
              <a:rPr lang="en-GB" dirty="0">
                <a:solidFill>
                  <a:schemeClr val="accent1"/>
                </a:solidFill>
              </a:rPr>
              <a:t>Any weekly activities you have performed (Take a screenshot/ provide a brief description of the activity/</a:t>
            </a:r>
            <a:r>
              <a:rPr lang="en-GB" dirty="0" err="1">
                <a:solidFill>
                  <a:schemeClr val="accent1"/>
                </a:solidFill>
              </a:rPr>
              <a:t>ies</a:t>
            </a:r>
            <a:endParaRPr lang="en-US" dirty="0">
              <a:solidFill>
                <a:schemeClr val="accent1"/>
              </a:solidFill>
            </a:endParaRPr>
          </a:p>
        </p:txBody>
      </p:sp>
    </p:spTree>
    <p:extLst>
      <p:ext uri="{BB962C8B-B14F-4D97-AF65-F5344CB8AC3E}">
        <p14:creationId xmlns:p14="http://schemas.microsoft.com/office/powerpoint/2010/main" val="24429507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113F0D0-AF68-F9C0-F4C0-D36BEEB4F72F}"/>
              </a:ext>
            </a:extLst>
          </p:cNvPr>
          <p:cNvSpPr txBox="1"/>
          <p:nvPr/>
        </p:nvSpPr>
        <p:spPr>
          <a:xfrm>
            <a:off x="2434281" y="211778"/>
            <a:ext cx="6326660" cy="369332"/>
          </a:xfrm>
          <a:prstGeom prst="rect">
            <a:avLst/>
          </a:prstGeom>
          <a:noFill/>
        </p:spPr>
        <p:txBody>
          <a:bodyPr wrap="square">
            <a:spAutoFit/>
          </a:bodyPr>
          <a:lstStyle/>
          <a:p>
            <a:r>
              <a:rPr lang="en-GB" b="0" i="0" u="none" strike="noStrike" dirty="0">
                <a:solidFill>
                  <a:srgbClr val="373A3C"/>
                </a:solidFill>
                <a:effectLst/>
                <a:latin typeface="arial" panose="020B0604020202020204" pitchFamily="34" charset="0"/>
              </a:rPr>
              <a:t>Part 3</a:t>
            </a:r>
            <a:endParaRPr lang="en-US" dirty="0"/>
          </a:p>
        </p:txBody>
      </p:sp>
      <p:sp>
        <p:nvSpPr>
          <p:cNvPr id="4" name="TextBox 3">
            <a:extLst>
              <a:ext uri="{FF2B5EF4-FFF2-40B4-BE49-F238E27FC236}">
                <a16:creationId xmlns:a16="http://schemas.microsoft.com/office/drawing/2014/main" id="{7D4ED378-2F39-34CA-B6F2-B1F8F293ECF6}"/>
              </a:ext>
            </a:extLst>
          </p:cNvPr>
          <p:cNvSpPr txBox="1"/>
          <p:nvPr/>
        </p:nvSpPr>
        <p:spPr>
          <a:xfrm>
            <a:off x="389238" y="1655805"/>
            <a:ext cx="8365523" cy="5878532"/>
          </a:xfrm>
          <a:prstGeom prst="rect">
            <a:avLst/>
          </a:prstGeom>
          <a:noFill/>
        </p:spPr>
        <p:txBody>
          <a:bodyPr wrap="square" rtlCol="0">
            <a:spAutoFit/>
          </a:bodyPr>
          <a:lstStyle/>
          <a:p>
            <a:r>
              <a:rPr lang="en-GB" b="1" dirty="0"/>
              <a:t>Emotional Response and Analysis</a:t>
            </a:r>
            <a:r>
              <a:rPr lang="en-GB" dirty="0"/>
              <a:t>. Critically analyse yourself and your own behaviour during this module. How did working on the undertaking these activities make you feel? How did these emotions affect you and your work? Have you reviewed the views of others, your prior experience, and correctly referenced literature, in relation to your current behaviour and the work you’ve done? (Application of Knowledge weighted at 10%, Criticality weighted at 10%)</a:t>
            </a:r>
          </a:p>
          <a:p>
            <a:endParaRPr lang="en-GB" dirty="0"/>
          </a:p>
          <a:p>
            <a:endParaRPr lang="en-GB" dirty="0"/>
          </a:p>
          <a:p>
            <a:pPr marL="285750" indent="-285750">
              <a:buFont typeface="Arial" panose="020B0604020202020204" pitchFamily="34" charset="0"/>
              <a:buChar char="•"/>
            </a:pPr>
            <a:r>
              <a:rPr lang="en-GB" sz="1600" dirty="0">
                <a:solidFill>
                  <a:schemeClr val="accent1"/>
                </a:solidFill>
              </a:rPr>
              <a:t>Feelings- confident/ eager to learn/any challenges faced/ difficult to understand the theoretical constructs</a:t>
            </a:r>
          </a:p>
          <a:p>
            <a:pPr marL="285750" indent="-285750">
              <a:buFont typeface="Arial" panose="020B0604020202020204" pitchFamily="34" charset="0"/>
              <a:buChar char="•"/>
            </a:pPr>
            <a:endParaRPr lang="en-GB" sz="1600" dirty="0">
              <a:solidFill>
                <a:schemeClr val="accent1"/>
              </a:solidFill>
            </a:endParaRPr>
          </a:p>
          <a:p>
            <a:pPr marL="285750" indent="-285750">
              <a:buFont typeface="Arial" panose="020B0604020202020204" pitchFamily="34" charset="0"/>
              <a:buChar char="•"/>
            </a:pPr>
            <a:r>
              <a:rPr lang="en-GB" sz="1600" dirty="0">
                <a:solidFill>
                  <a:schemeClr val="accent1"/>
                </a:solidFill>
              </a:rPr>
              <a:t>Any impact on your learning process?</a:t>
            </a:r>
          </a:p>
          <a:p>
            <a:pPr marL="285750" indent="-285750">
              <a:buFont typeface="Arial" panose="020B0604020202020204" pitchFamily="34" charset="0"/>
              <a:buChar char="•"/>
            </a:pPr>
            <a:endParaRPr lang="en-GB" sz="1600" dirty="0">
              <a:solidFill>
                <a:schemeClr val="accent1"/>
              </a:solidFill>
            </a:endParaRPr>
          </a:p>
          <a:p>
            <a:pPr marL="285750" indent="-285750">
              <a:buFont typeface="Arial" panose="020B0604020202020204" pitchFamily="34" charset="0"/>
              <a:buChar char="•"/>
            </a:pPr>
            <a:r>
              <a:rPr lang="en-GB" sz="1600" dirty="0">
                <a:solidFill>
                  <a:schemeClr val="accent1"/>
                </a:solidFill>
              </a:rPr>
              <a:t>How did you overcome them?</a:t>
            </a:r>
          </a:p>
          <a:p>
            <a:pPr marL="285750" indent="-285750">
              <a:buFont typeface="Arial" panose="020B0604020202020204" pitchFamily="34" charset="0"/>
              <a:buChar char="•"/>
            </a:pPr>
            <a:endParaRPr lang="en-GB" sz="1600" dirty="0">
              <a:solidFill>
                <a:schemeClr val="accent1"/>
              </a:solidFill>
            </a:endParaRPr>
          </a:p>
          <a:p>
            <a:pPr marL="285750" indent="-285750">
              <a:buFont typeface="Arial" panose="020B0604020202020204" pitchFamily="34" charset="0"/>
              <a:buChar char="•"/>
            </a:pPr>
            <a:r>
              <a:rPr lang="en-GB" sz="1600" dirty="0">
                <a:solidFill>
                  <a:schemeClr val="accent1"/>
                </a:solidFill>
              </a:rPr>
              <a:t>Any effect of group learning or discussion?</a:t>
            </a:r>
          </a:p>
          <a:p>
            <a:pPr marL="285750" indent="-285750">
              <a:buFont typeface="Arial" panose="020B0604020202020204" pitchFamily="34" charset="0"/>
              <a:buChar char="•"/>
            </a:pPr>
            <a:endParaRPr lang="en-GB" sz="1600" dirty="0">
              <a:solidFill>
                <a:schemeClr val="accent1"/>
              </a:solidFill>
            </a:endParaRPr>
          </a:p>
          <a:p>
            <a:r>
              <a:rPr lang="en-GB" sz="1600" dirty="0">
                <a:solidFill>
                  <a:schemeClr val="accent1"/>
                </a:solidFill>
              </a:rPr>
              <a:t>(Remember to use academic literature here to support your arguments)</a:t>
            </a:r>
          </a:p>
          <a:p>
            <a:endParaRPr lang="en-GB" dirty="0"/>
          </a:p>
          <a:p>
            <a:endParaRPr lang="en-GB" dirty="0"/>
          </a:p>
          <a:p>
            <a:endParaRPr lang="en-GB" dirty="0"/>
          </a:p>
          <a:p>
            <a:endParaRPr lang="en-US" dirty="0"/>
          </a:p>
        </p:txBody>
      </p:sp>
    </p:spTree>
    <p:extLst>
      <p:ext uri="{BB962C8B-B14F-4D97-AF65-F5344CB8AC3E}">
        <p14:creationId xmlns:p14="http://schemas.microsoft.com/office/powerpoint/2010/main" val="42692463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F560630-ADC3-A49A-50F1-FEB97814E7BD}"/>
              </a:ext>
            </a:extLst>
          </p:cNvPr>
          <p:cNvSpPr txBox="1"/>
          <p:nvPr/>
        </p:nvSpPr>
        <p:spPr>
          <a:xfrm>
            <a:off x="556054" y="1805800"/>
            <a:ext cx="7821827" cy="2308324"/>
          </a:xfrm>
          <a:prstGeom prst="rect">
            <a:avLst/>
          </a:prstGeom>
          <a:noFill/>
        </p:spPr>
        <p:txBody>
          <a:bodyPr wrap="square">
            <a:spAutoFit/>
          </a:bodyPr>
          <a:lstStyle/>
          <a:p>
            <a:r>
              <a:rPr lang="en-GB" b="1" dirty="0"/>
              <a:t>Learning and Changed Actions</a:t>
            </a:r>
            <a:r>
              <a:rPr lang="en-GB" dirty="0"/>
              <a:t>. Show that you have thought deeply about what exactly produced your learning (or a new way of thinking) while taking these activities. (Application of Knowledge weighted at 10%, Criticality weighted at 10%)</a:t>
            </a:r>
          </a:p>
          <a:p>
            <a:endParaRPr lang="en-GB" dirty="0"/>
          </a:p>
          <a:p>
            <a:endParaRPr lang="en-GB" dirty="0"/>
          </a:p>
          <a:p>
            <a:pPr marL="285750" indent="-285750">
              <a:buFont typeface="Arial" panose="020B0604020202020204" pitchFamily="34" charset="0"/>
              <a:buChar char="•"/>
            </a:pPr>
            <a:r>
              <a:rPr lang="en-GB" dirty="0">
                <a:solidFill>
                  <a:schemeClr val="accent1"/>
                </a:solidFill>
              </a:rPr>
              <a:t>Any learning theory you adapted to improve your learning process. How did you apply it and how it helped you?</a:t>
            </a:r>
          </a:p>
          <a:p>
            <a:pPr marL="285750" indent="-285750">
              <a:buFont typeface="Arial" panose="020B0604020202020204" pitchFamily="34" charset="0"/>
              <a:buChar char="•"/>
            </a:pPr>
            <a:r>
              <a:rPr lang="en-GB" dirty="0">
                <a:solidFill>
                  <a:schemeClr val="accent1"/>
                </a:solidFill>
              </a:rPr>
              <a:t>Gibbs learning cycle (Probably)</a:t>
            </a:r>
            <a:endParaRPr lang="en-US" dirty="0">
              <a:solidFill>
                <a:schemeClr val="accent1"/>
              </a:solidFill>
            </a:endParaRPr>
          </a:p>
        </p:txBody>
      </p:sp>
      <p:sp>
        <p:nvSpPr>
          <p:cNvPr id="2" name="TextBox 1">
            <a:extLst>
              <a:ext uri="{FF2B5EF4-FFF2-40B4-BE49-F238E27FC236}">
                <a16:creationId xmlns:a16="http://schemas.microsoft.com/office/drawing/2014/main" id="{EB1E8A58-29C7-6921-6A7A-A4CA257FCEBC}"/>
              </a:ext>
            </a:extLst>
          </p:cNvPr>
          <p:cNvSpPr txBox="1"/>
          <p:nvPr/>
        </p:nvSpPr>
        <p:spPr>
          <a:xfrm>
            <a:off x="4769708" y="531341"/>
            <a:ext cx="735971" cy="369332"/>
          </a:xfrm>
          <a:prstGeom prst="rect">
            <a:avLst/>
          </a:prstGeom>
          <a:noFill/>
        </p:spPr>
        <p:txBody>
          <a:bodyPr wrap="none" rtlCol="0">
            <a:spAutoFit/>
          </a:bodyPr>
          <a:lstStyle/>
          <a:p>
            <a:r>
              <a:rPr lang="en-US" dirty="0"/>
              <a:t>Part 4</a:t>
            </a:r>
          </a:p>
        </p:txBody>
      </p:sp>
    </p:spTree>
    <p:extLst>
      <p:ext uri="{BB962C8B-B14F-4D97-AF65-F5344CB8AC3E}">
        <p14:creationId xmlns:p14="http://schemas.microsoft.com/office/powerpoint/2010/main" val="3513447814"/>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2888</TotalTime>
  <Words>1172</Words>
  <Application>Microsoft Macintosh PowerPoint</Application>
  <PresentationFormat>On-screen Show (4:3)</PresentationFormat>
  <Paragraphs>95</Paragraphs>
  <Slides>13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Arial</vt:lpstr>
      <vt:lpstr>Arial</vt:lpstr>
      <vt:lpstr>Calibri</vt:lpstr>
      <vt:lpstr>Google Sans</vt:lpstr>
      <vt:lpstr>Lato</vt:lpstr>
      <vt:lpstr>Montserrat</vt:lpstr>
      <vt:lpstr>Montserrat Medium</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Brazier, Suzanne C</dc:creator>
  <cp:lastModifiedBy>Kabir, Russell</cp:lastModifiedBy>
  <cp:revision>90</cp:revision>
  <dcterms:created xsi:type="dcterms:W3CDTF">2019-05-01T15:27:08Z</dcterms:created>
  <dcterms:modified xsi:type="dcterms:W3CDTF">2024-01-26T09:14:56Z</dcterms:modified>
</cp:coreProperties>
</file>

<file path=docProps/thumbnail.jpeg>
</file>